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345" r:id="rId5"/>
    <p:sldId id="346" r:id="rId6"/>
    <p:sldId id="347" r:id="rId7"/>
    <p:sldId id="348" r:id="rId8"/>
    <p:sldId id="349" r:id="rId9"/>
    <p:sldId id="350" r:id="rId10"/>
    <p:sldId id="351" r:id="rId11"/>
    <p:sldId id="352" r:id="rId12"/>
    <p:sldId id="353" r:id="rId13"/>
    <p:sldId id="354" r:id="rId14"/>
    <p:sldId id="356" r:id="rId15"/>
    <p:sldId id="357" r:id="rId16"/>
    <p:sldId id="358" r:id="rId17"/>
    <p:sldId id="359" r:id="rId18"/>
    <p:sldId id="271" r:id="rId19"/>
    <p:sldId id="272" r:id="rId20"/>
    <p:sldId id="273" r:id="rId21"/>
    <p:sldId id="274" r:id="rId22"/>
    <p:sldId id="275" r:id="rId23"/>
    <p:sldId id="276" r:id="rId24"/>
    <p:sldId id="277"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237F4-7E46-4D53-9DED-2B7F145DDF91}" v="9" dt="2021-07-25T19:17:50.177"/>
    <p1510:client id="{7BEAB090-43B3-4D78-88A5-C2F553B3F227}" v="45" dt="2021-07-20T20:41:50.628"/>
    <p1510:client id="{AA0077F0-84E8-FB45-8B70-5C2829D6E285}" v="40" dt="2021-07-20T21:17:28.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p:restoredTop sz="91361"/>
  </p:normalViewPr>
  <p:slideViewPr>
    <p:cSldViewPr snapToGrid="0" snapToObjects="1">
      <p:cViewPr varScale="1">
        <p:scale>
          <a:sx n="116" d="100"/>
          <a:sy n="116" d="100"/>
        </p:scale>
        <p:origin x="162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ffer, R. Jeffrey" userId="S::jstoffer@legion.org::19756dc9-2c08-4948-adc3-971804ec97e9" providerId="AD" clId="Web-{114237F4-7E46-4D53-9DED-2B7F145DDF91}"/>
    <pc:docChg chg="modSld">
      <pc:chgData name="Stoffer, R. Jeffrey" userId="S::jstoffer@legion.org::19756dc9-2c08-4948-adc3-971804ec97e9" providerId="AD" clId="Web-{114237F4-7E46-4D53-9DED-2B7F145DDF91}" dt="2021-07-25T19:17:50.177" v="7" actId="20577"/>
      <pc:docMkLst>
        <pc:docMk/>
      </pc:docMkLst>
      <pc:sldChg chg="modSp">
        <pc:chgData name="Stoffer, R. Jeffrey" userId="S::jstoffer@legion.org::19756dc9-2c08-4948-adc3-971804ec97e9" providerId="AD" clId="Web-{114237F4-7E46-4D53-9DED-2B7F145DDF91}" dt="2021-07-25T19:16:57.364" v="2" actId="20577"/>
        <pc:sldMkLst>
          <pc:docMk/>
          <pc:sldMk cId="3475325506" sldId="271"/>
        </pc:sldMkLst>
        <pc:spChg chg="mod">
          <ac:chgData name="Stoffer, R. Jeffrey" userId="S::jstoffer@legion.org::19756dc9-2c08-4948-adc3-971804ec97e9" providerId="AD" clId="Web-{114237F4-7E46-4D53-9DED-2B7F145DDF91}" dt="2021-07-25T19:16:57.364" v="2" actId="20577"/>
          <ac:spMkLst>
            <pc:docMk/>
            <pc:sldMk cId="3475325506" sldId="271"/>
            <ac:spMk id="3" creationId="{00000000-0000-0000-0000-000000000000}"/>
          </ac:spMkLst>
        </pc:spChg>
      </pc:sldChg>
      <pc:sldChg chg="modSp">
        <pc:chgData name="Stoffer, R. Jeffrey" userId="S::jstoffer@legion.org::19756dc9-2c08-4948-adc3-971804ec97e9" providerId="AD" clId="Web-{114237F4-7E46-4D53-9DED-2B7F145DDF91}" dt="2021-07-25T19:17:19.473" v="4" actId="20577"/>
        <pc:sldMkLst>
          <pc:docMk/>
          <pc:sldMk cId="2299976911" sldId="272"/>
        </pc:sldMkLst>
        <pc:spChg chg="mod">
          <ac:chgData name="Stoffer, R. Jeffrey" userId="S::jstoffer@legion.org::19756dc9-2c08-4948-adc3-971804ec97e9" providerId="AD" clId="Web-{114237F4-7E46-4D53-9DED-2B7F145DDF91}" dt="2021-07-25T19:17:19.473" v="4" actId="20577"/>
          <ac:spMkLst>
            <pc:docMk/>
            <pc:sldMk cId="2299976911" sldId="272"/>
            <ac:spMk id="3" creationId="{00000000-0000-0000-0000-000000000000}"/>
          </ac:spMkLst>
        </pc:spChg>
      </pc:sldChg>
      <pc:sldChg chg="modSp">
        <pc:chgData name="Stoffer, R. Jeffrey" userId="S::jstoffer@legion.org::19756dc9-2c08-4948-adc3-971804ec97e9" providerId="AD" clId="Web-{114237F4-7E46-4D53-9DED-2B7F145DDF91}" dt="2021-07-25T19:17:50.177" v="7" actId="20577"/>
        <pc:sldMkLst>
          <pc:docMk/>
          <pc:sldMk cId="2260907178" sldId="276"/>
        </pc:sldMkLst>
        <pc:spChg chg="mod">
          <ac:chgData name="Stoffer, R. Jeffrey" userId="S::jstoffer@legion.org::19756dc9-2c08-4948-adc3-971804ec97e9" providerId="AD" clId="Web-{114237F4-7E46-4D53-9DED-2B7F145DDF91}" dt="2021-07-25T19:17:50.177" v="7" actId="20577"/>
          <ac:spMkLst>
            <pc:docMk/>
            <pc:sldMk cId="2260907178" sldId="276"/>
            <ac:spMk id="3" creationId="{00000000-0000-0000-0000-000000000000}"/>
          </ac:spMkLst>
        </pc:spChg>
      </pc:sldChg>
      <pc:sldChg chg="modSp">
        <pc:chgData name="Stoffer, R. Jeffrey" userId="S::jstoffer@legion.org::19756dc9-2c08-4948-adc3-971804ec97e9" providerId="AD" clId="Web-{114237F4-7E46-4D53-9DED-2B7F145DDF91}" dt="2021-07-25T19:15:15.145" v="0" actId="20577"/>
        <pc:sldMkLst>
          <pc:docMk/>
          <pc:sldMk cId="785056867" sldId="346"/>
        </pc:sldMkLst>
        <pc:spChg chg="mod">
          <ac:chgData name="Stoffer, R. Jeffrey" userId="S::jstoffer@legion.org::19756dc9-2c08-4948-adc3-971804ec97e9" providerId="AD" clId="Web-{114237F4-7E46-4D53-9DED-2B7F145DDF91}" dt="2021-07-25T19:15:15.145" v="0" actId="20577"/>
          <ac:spMkLst>
            <pc:docMk/>
            <pc:sldMk cId="785056867" sldId="346"/>
            <ac:spMk id="3" creationId="{00000000-0000-0000-0000-000000000000}"/>
          </ac:spMkLst>
        </pc:spChg>
      </pc:sldChg>
    </pc:docChg>
  </pc:docChgLst>
  <pc:docChgLst>
    <pc:chgData name="Soria, Holly K." userId="S::hsoria@legion.org::a328c6db-1469-4229-af6f-0b4c65ffb360" providerId="AD" clId="Web-{7BEAB090-43B3-4D78-88A5-C2F553B3F227}"/>
    <pc:docChg chg="modSld">
      <pc:chgData name="Soria, Holly K." userId="S::hsoria@legion.org::a328c6db-1469-4229-af6f-0b4c65ffb360" providerId="AD" clId="Web-{7BEAB090-43B3-4D78-88A5-C2F553B3F227}" dt="2021-07-20T20:41:50.628" v="43" actId="14100"/>
      <pc:docMkLst>
        <pc:docMk/>
      </pc:docMkLst>
      <pc:sldChg chg="modSp">
        <pc:chgData name="Soria, Holly K." userId="S::hsoria@legion.org::a328c6db-1469-4229-af6f-0b4c65ffb360" providerId="AD" clId="Web-{7BEAB090-43B3-4D78-88A5-C2F553B3F227}" dt="2021-07-20T20:39:11.379" v="0" actId="20577"/>
        <pc:sldMkLst>
          <pc:docMk/>
          <pc:sldMk cId="3219961895" sldId="345"/>
        </pc:sldMkLst>
        <pc:spChg chg="mod">
          <ac:chgData name="Soria, Holly K." userId="S::hsoria@legion.org::a328c6db-1469-4229-af6f-0b4c65ffb360" providerId="AD" clId="Web-{7BEAB090-43B3-4D78-88A5-C2F553B3F227}" dt="2021-07-20T20:39:11.379" v="0" actId="20577"/>
          <ac:spMkLst>
            <pc:docMk/>
            <pc:sldMk cId="3219961895" sldId="345"/>
            <ac:spMk id="3" creationId="{00000000-0000-0000-0000-000000000000}"/>
          </ac:spMkLst>
        </pc:spChg>
      </pc:sldChg>
      <pc:sldChg chg="modSp">
        <pc:chgData name="Soria, Holly K." userId="S::hsoria@legion.org::a328c6db-1469-4229-af6f-0b4c65ffb360" providerId="AD" clId="Web-{7BEAB090-43B3-4D78-88A5-C2F553B3F227}" dt="2021-07-20T20:41:50.628" v="43" actId="14100"/>
        <pc:sldMkLst>
          <pc:docMk/>
          <pc:sldMk cId="785056867" sldId="346"/>
        </pc:sldMkLst>
        <pc:spChg chg="mod">
          <ac:chgData name="Soria, Holly K." userId="S::hsoria@legion.org::a328c6db-1469-4229-af6f-0b4c65ffb360" providerId="AD" clId="Web-{7BEAB090-43B3-4D78-88A5-C2F553B3F227}" dt="2021-07-20T20:41:46.097" v="42" actId="1076"/>
          <ac:spMkLst>
            <pc:docMk/>
            <pc:sldMk cId="785056867" sldId="346"/>
            <ac:spMk id="2" creationId="{00000000-0000-0000-0000-000000000000}"/>
          </ac:spMkLst>
        </pc:spChg>
        <pc:spChg chg="mod">
          <ac:chgData name="Soria, Holly K." userId="S::hsoria@legion.org::a328c6db-1469-4229-af6f-0b4c65ffb360" providerId="AD" clId="Web-{7BEAB090-43B3-4D78-88A5-C2F553B3F227}" dt="2021-07-20T20:41:50.628" v="43" actId="14100"/>
          <ac:spMkLst>
            <pc:docMk/>
            <pc:sldMk cId="785056867" sldId="346"/>
            <ac:spMk id="3" creationId="{00000000-0000-0000-0000-000000000000}"/>
          </ac:spMkLst>
        </pc:spChg>
      </pc:sldChg>
    </pc:docChg>
  </pc:docChgLst>
  <pc:docChgLst>
    <pc:chgData name="Soria, Holly K." userId="a328c6db-1469-4229-af6f-0b4c65ffb360" providerId="ADAL" clId="{AA0077F0-84E8-FB45-8B70-5C2829D6E285}"/>
    <pc:docChg chg="undo custSel modSld">
      <pc:chgData name="Soria, Holly K." userId="a328c6db-1469-4229-af6f-0b4c65ffb360" providerId="ADAL" clId="{AA0077F0-84E8-FB45-8B70-5C2829D6E285}" dt="2021-07-20T21:18:09.514" v="792" actId="114"/>
      <pc:docMkLst>
        <pc:docMk/>
      </pc:docMkLst>
      <pc:sldChg chg="modSp mod">
        <pc:chgData name="Soria, Holly K." userId="a328c6db-1469-4229-af6f-0b4c65ffb360" providerId="ADAL" clId="{AA0077F0-84E8-FB45-8B70-5C2829D6E285}" dt="2021-07-20T21:09:07.340" v="479" actId="20577"/>
        <pc:sldMkLst>
          <pc:docMk/>
          <pc:sldMk cId="3475325506" sldId="271"/>
        </pc:sldMkLst>
        <pc:spChg chg="mod">
          <ac:chgData name="Soria, Holly K." userId="a328c6db-1469-4229-af6f-0b4c65ffb360" providerId="ADAL" clId="{AA0077F0-84E8-FB45-8B70-5C2829D6E285}" dt="2021-07-20T21:07:46.260" v="442" actId="1076"/>
          <ac:spMkLst>
            <pc:docMk/>
            <pc:sldMk cId="3475325506" sldId="271"/>
            <ac:spMk id="2" creationId="{00000000-0000-0000-0000-000000000000}"/>
          </ac:spMkLst>
        </pc:spChg>
        <pc:spChg chg="mod">
          <ac:chgData name="Soria, Holly K." userId="a328c6db-1469-4229-af6f-0b4c65ffb360" providerId="ADAL" clId="{AA0077F0-84E8-FB45-8B70-5C2829D6E285}" dt="2021-07-20T21:09:07.340" v="479" actId="20577"/>
          <ac:spMkLst>
            <pc:docMk/>
            <pc:sldMk cId="3475325506" sldId="271"/>
            <ac:spMk id="3" creationId="{00000000-0000-0000-0000-000000000000}"/>
          </ac:spMkLst>
        </pc:spChg>
      </pc:sldChg>
      <pc:sldChg chg="modSp mod">
        <pc:chgData name="Soria, Holly K." userId="a328c6db-1469-4229-af6f-0b4c65ffb360" providerId="ADAL" clId="{AA0077F0-84E8-FB45-8B70-5C2829D6E285}" dt="2021-07-20T21:10:53.572" v="570" actId="20577"/>
        <pc:sldMkLst>
          <pc:docMk/>
          <pc:sldMk cId="2299976911" sldId="272"/>
        </pc:sldMkLst>
        <pc:spChg chg="mod">
          <ac:chgData name="Soria, Holly K." userId="a328c6db-1469-4229-af6f-0b4c65ffb360" providerId="ADAL" clId="{AA0077F0-84E8-FB45-8B70-5C2829D6E285}" dt="2021-07-20T21:09:23.272" v="480" actId="1076"/>
          <ac:spMkLst>
            <pc:docMk/>
            <pc:sldMk cId="2299976911" sldId="272"/>
            <ac:spMk id="2" creationId="{00000000-0000-0000-0000-000000000000}"/>
          </ac:spMkLst>
        </pc:spChg>
        <pc:spChg chg="mod">
          <ac:chgData name="Soria, Holly K." userId="a328c6db-1469-4229-af6f-0b4c65ffb360" providerId="ADAL" clId="{AA0077F0-84E8-FB45-8B70-5C2829D6E285}" dt="2021-07-20T21:10:53.572" v="570" actId="20577"/>
          <ac:spMkLst>
            <pc:docMk/>
            <pc:sldMk cId="2299976911" sldId="272"/>
            <ac:spMk id="3" creationId="{00000000-0000-0000-0000-000000000000}"/>
          </ac:spMkLst>
        </pc:spChg>
      </pc:sldChg>
      <pc:sldChg chg="modSp mod">
        <pc:chgData name="Soria, Holly K." userId="a328c6db-1469-4229-af6f-0b4c65ffb360" providerId="ADAL" clId="{AA0077F0-84E8-FB45-8B70-5C2829D6E285}" dt="2021-07-20T21:14:55.921" v="760" actId="1076"/>
        <pc:sldMkLst>
          <pc:docMk/>
          <pc:sldMk cId="2222188770" sldId="273"/>
        </pc:sldMkLst>
        <pc:spChg chg="mod">
          <ac:chgData name="Soria, Holly K." userId="a328c6db-1469-4229-af6f-0b4c65ffb360" providerId="ADAL" clId="{AA0077F0-84E8-FB45-8B70-5C2829D6E285}" dt="2021-07-20T21:11:15.915" v="572" actId="14100"/>
          <ac:spMkLst>
            <pc:docMk/>
            <pc:sldMk cId="2222188770" sldId="273"/>
            <ac:spMk id="2" creationId="{00000000-0000-0000-0000-000000000000}"/>
          </ac:spMkLst>
        </pc:spChg>
        <pc:spChg chg="mod">
          <ac:chgData name="Soria, Holly K." userId="a328c6db-1469-4229-af6f-0b4c65ffb360" providerId="ADAL" clId="{AA0077F0-84E8-FB45-8B70-5C2829D6E285}" dt="2021-07-20T21:14:55.921" v="760" actId="1076"/>
          <ac:spMkLst>
            <pc:docMk/>
            <pc:sldMk cId="2222188770" sldId="273"/>
            <ac:spMk id="3" creationId="{00000000-0000-0000-0000-000000000000}"/>
          </ac:spMkLst>
        </pc:spChg>
      </pc:sldChg>
      <pc:sldChg chg="modSp mod">
        <pc:chgData name="Soria, Holly K." userId="a328c6db-1469-4229-af6f-0b4c65ffb360" providerId="ADAL" clId="{AA0077F0-84E8-FB45-8B70-5C2829D6E285}" dt="2021-07-20T21:15:38.523" v="765" actId="14100"/>
        <pc:sldMkLst>
          <pc:docMk/>
          <pc:sldMk cId="2013049761" sldId="274"/>
        </pc:sldMkLst>
        <pc:spChg chg="mod">
          <ac:chgData name="Soria, Holly K." userId="a328c6db-1469-4229-af6f-0b4c65ffb360" providerId="ADAL" clId="{AA0077F0-84E8-FB45-8B70-5C2829D6E285}" dt="2021-07-20T21:15:14.239" v="761" actId="1076"/>
          <ac:spMkLst>
            <pc:docMk/>
            <pc:sldMk cId="2013049761" sldId="274"/>
            <ac:spMk id="2" creationId="{00000000-0000-0000-0000-000000000000}"/>
          </ac:spMkLst>
        </pc:spChg>
        <pc:spChg chg="mod">
          <ac:chgData name="Soria, Holly K." userId="a328c6db-1469-4229-af6f-0b4c65ffb360" providerId="ADAL" clId="{AA0077F0-84E8-FB45-8B70-5C2829D6E285}" dt="2021-07-20T21:15:38.523" v="765" actId="14100"/>
          <ac:spMkLst>
            <pc:docMk/>
            <pc:sldMk cId="2013049761" sldId="274"/>
            <ac:spMk id="3" creationId="{00000000-0000-0000-0000-000000000000}"/>
          </ac:spMkLst>
        </pc:spChg>
      </pc:sldChg>
      <pc:sldChg chg="modSp mod">
        <pc:chgData name="Soria, Holly K." userId="a328c6db-1469-4229-af6f-0b4c65ffb360" providerId="ADAL" clId="{AA0077F0-84E8-FB45-8B70-5C2829D6E285}" dt="2021-07-20T21:17:15.543" v="779" actId="14100"/>
        <pc:sldMkLst>
          <pc:docMk/>
          <pc:sldMk cId="3136005262" sldId="275"/>
        </pc:sldMkLst>
        <pc:spChg chg="mod">
          <ac:chgData name="Soria, Holly K." userId="a328c6db-1469-4229-af6f-0b4c65ffb360" providerId="ADAL" clId="{AA0077F0-84E8-FB45-8B70-5C2829D6E285}" dt="2021-07-20T21:17:15.543" v="779" actId="14100"/>
          <ac:spMkLst>
            <pc:docMk/>
            <pc:sldMk cId="3136005262" sldId="275"/>
            <ac:spMk id="2" creationId="{00000000-0000-0000-0000-000000000000}"/>
          </ac:spMkLst>
        </pc:spChg>
        <pc:spChg chg="mod">
          <ac:chgData name="Soria, Holly K." userId="a328c6db-1469-4229-af6f-0b4c65ffb360" providerId="ADAL" clId="{AA0077F0-84E8-FB45-8B70-5C2829D6E285}" dt="2021-07-20T21:16:53.766" v="778" actId="12"/>
          <ac:spMkLst>
            <pc:docMk/>
            <pc:sldMk cId="3136005262" sldId="275"/>
            <ac:spMk id="3" creationId="{00000000-0000-0000-0000-000000000000}"/>
          </ac:spMkLst>
        </pc:spChg>
      </pc:sldChg>
      <pc:sldChg chg="addSp delSp modSp mod">
        <pc:chgData name="Soria, Holly K." userId="a328c6db-1469-4229-af6f-0b4c65ffb360" providerId="ADAL" clId="{AA0077F0-84E8-FB45-8B70-5C2829D6E285}" dt="2021-07-20T21:18:09.514" v="792" actId="114"/>
        <pc:sldMkLst>
          <pc:docMk/>
          <pc:sldMk cId="2260907178" sldId="276"/>
        </pc:sldMkLst>
        <pc:spChg chg="del">
          <ac:chgData name="Soria, Holly K." userId="a328c6db-1469-4229-af6f-0b4c65ffb360" providerId="ADAL" clId="{AA0077F0-84E8-FB45-8B70-5C2829D6E285}" dt="2021-07-20T21:17:23.038" v="780" actId="478"/>
          <ac:spMkLst>
            <pc:docMk/>
            <pc:sldMk cId="2260907178" sldId="276"/>
            <ac:spMk id="2" creationId="{00000000-0000-0000-0000-000000000000}"/>
          </ac:spMkLst>
        </pc:spChg>
        <pc:spChg chg="mod">
          <ac:chgData name="Soria, Holly K." userId="a328c6db-1469-4229-af6f-0b4c65ffb360" providerId="ADAL" clId="{AA0077F0-84E8-FB45-8B70-5C2829D6E285}" dt="2021-07-20T21:18:09.514" v="792" actId="114"/>
          <ac:spMkLst>
            <pc:docMk/>
            <pc:sldMk cId="2260907178" sldId="276"/>
            <ac:spMk id="3" creationId="{00000000-0000-0000-0000-000000000000}"/>
          </ac:spMkLst>
        </pc:spChg>
        <pc:spChg chg="add del mod">
          <ac:chgData name="Soria, Holly K." userId="a328c6db-1469-4229-af6f-0b4c65ffb360" providerId="ADAL" clId="{AA0077F0-84E8-FB45-8B70-5C2829D6E285}" dt="2021-07-20T21:17:27.148" v="781" actId="478"/>
          <ac:spMkLst>
            <pc:docMk/>
            <pc:sldMk cId="2260907178" sldId="276"/>
            <ac:spMk id="5" creationId="{EFF55B49-5A74-2F43-8EAF-E54A215300CA}"/>
          </ac:spMkLst>
        </pc:spChg>
        <pc:spChg chg="add mod">
          <ac:chgData name="Soria, Holly K." userId="a328c6db-1469-4229-af6f-0b4c65ffb360" providerId="ADAL" clId="{AA0077F0-84E8-FB45-8B70-5C2829D6E285}" dt="2021-07-20T21:17:28.424" v="782"/>
          <ac:spMkLst>
            <pc:docMk/>
            <pc:sldMk cId="2260907178" sldId="276"/>
            <ac:spMk id="6" creationId="{4E5D40B0-624C-814B-B15B-1755E544EDBB}"/>
          </ac:spMkLst>
        </pc:spChg>
      </pc:sldChg>
      <pc:sldChg chg="modSp mod">
        <pc:chgData name="Soria, Holly K." userId="a328c6db-1469-4229-af6f-0b4c65ffb360" providerId="ADAL" clId="{AA0077F0-84E8-FB45-8B70-5C2829D6E285}" dt="2021-07-20T20:42:18.846" v="1" actId="1076"/>
        <pc:sldMkLst>
          <pc:docMk/>
          <pc:sldMk cId="785056867" sldId="346"/>
        </pc:sldMkLst>
        <pc:spChg chg="mod">
          <ac:chgData name="Soria, Holly K." userId="a328c6db-1469-4229-af6f-0b4c65ffb360" providerId="ADAL" clId="{AA0077F0-84E8-FB45-8B70-5C2829D6E285}" dt="2021-07-20T20:42:18.846" v="1" actId="1076"/>
          <ac:spMkLst>
            <pc:docMk/>
            <pc:sldMk cId="785056867" sldId="346"/>
            <ac:spMk id="2" creationId="{00000000-0000-0000-0000-000000000000}"/>
          </ac:spMkLst>
        </pc:spChg>
      </pc:sldChg>
      <pc:sldChg chg="addSp delSp modSp mod">
        <pc:chgData name="Soria, Holly K." userId="a328c6db-1469-4229-af6f-0b4c65ffb360" providerId="ADAL" clId="{AA0077F0-84E8-FB45-8B70-5C2829D6E285}" dt="2021-07-20T20:48:44.520" v="33" actId="20577"/>
        <pc:sldMkLst>
          <pc:docMk/>
          <pc:sldMk cId="1552473910" sldId="347"/>
        </pc:sldMkLst>
        <pc:spChg chg="del">
          <ac:chgData name="Soria, Holly K." userId="a328c6db-1469-4229-af6f-0b4c65ffb360" providerId="ADAL" clId="{AA0077F0-84E8-FB45-8B70-5C2829D6E285}" dt="2021-07-20T20:42:27.389" v="2" actId="478"/>
          <ac:spMkLst>
            <pc:docMk/>
            <pc:sldMk cId="1552473910" sldId="347"/>
            <ac:spMk id="2" creationId="{00000000-0000-0000-0000-000000000000}"/>
          </ac:spMkLst>
        </pc:spChg>
        <pc:spChg chg="mod">
          <ac:chgData name="Soria, Holly K." userId="a328c6db-1469-4229-af6f-0b4c65ffb360" providerId="ADAL" clId="{AA0077F0-84E8-FB45-8B70-5C2829D6E285}" dt="2021-07-20T20:48:44.520" v="33" actId="20577"/>
          <ac:spMkLst>
            <pc:docMk/>
            <pc:sldMk cId="1552473910" sldId="347"/>
            <ac:spMk id="3" creationId="{00000000-0000-0000-0000-000000000000}"/>
          </ac:spMkLst>
        </pc:spChg>
        <pc:spChg chg="add del mod">
          <ac:chgData name="Soria, Holly K." userId="a328c6db-1469-4229-af6f-0b4c65ffb360" providerId="ADAL" clId="{AA0077F0-84E8-FB45-8B70-5C2829D6E285}" dt="2021-07-20T20:42:29.955" v="3" actId="478"/>
          <ac:spMkLst>
            <pc:docMk/>
            <pc:sldMk cId="1552473910" sldId="347"/>
            <ac:spMk id="5" creationId="{D6478F8D-673C-C64C-A781-406DCB4D0AE8}"/>
          </ac:spMkLst>
        </pc:spChg>
        <pc:spChg chg="add mod">
          <ac:chgData name="Soria, Holly K." userId="a328c6db-1469-4229-af6f-0b4c65ffb360" providerId="ADAL" clId="{AA0077F0-84E8-FB45-8B70-5C2829D6E285}" dt="2021-07-20T20:42:31.205" v="4"/>
          <ac:spMkLst>
            <pc:docMk/>
            <pc:sldMk cId="1552473910" sldId="347"/>
            <ac:spMk id="6" creationId="{3393B970-200C-8544-9EE1-453FB1276071}"/>
          </ac:spMkLst>
        </pc:spChg>
      </pc:sldChg>
      <pc:sldChg chg="modSp mod">
        <pc:chgData name="Soria, Holly K." userId="a328c6db-1469-4229-af6f-0b4c65ffb360" providerId="ADAL" clId="{AA0077F0-84E8-FB45-8B70-5C2829D6E285}" dt="2021-07-20T20:49:09.886" v="34" actId="1076"/>
        <pc:sldMkLst>
          <pc:docMk/>
          <pc:sldMk cId="3998124452" sldId="348"/>
        </pc:sldMkLst>
        <pc:spChg chg="mod">
          <ac:chgData name="Soria, Holly K." userId="a328c6db-1469-4229-af6f-0b4c65ffb360" providerId="ADAL" clId="{AA0077F0-84E8-FB45-8B70-5C2829D6E285}" dt="2021-07-20T20:49:09.886" v="34" actId="1076"/>
          <ac:spMkLst>
            <pc:docMk/>
            <pc:sldMk cId="3998124452" sldId="348"/>
            <ac:spMk id="2" creationId="{00000000-0000-0000-0000-000000000000}"/>
          </ac:spMkLst>
        </pc:spChg>
      </pc:sldChg>
      <pc:sldChg chg="addSp delSp modSp mod">
        <pc:chgData name="Soria, Holly K." userId="a328c6db-1469-4229-af6f-0b4c65ffb360" providerId="ADAL" clId="{AA0077F0-84E8-FB45-8B70-5C2829D6E285}" dt="2021-07-20T20:49:39.462" v="44" actId="1076"/>
        <pc:sldMkLst>
          <pc:docMk/>
          <pc:sldMk cId="680809374" sldId="349"/>
        </pc:sldMkLst>
        <pc:spChg chg="mod">
          <ac:chgData name="Soria, Holly K." userId="a328c6db-1469-4229-af6f-0b4c65ffb360" providerId="ADAL" clId="{AA0077F0-84E8-FB45-8B70-5C2829D6E285}" dt="2021-07-20T20:49:35.388" v="43" actId="20577"/>
          <ac:spMkLst>
            <pc:docMk/>
            <pc:sldMk cId="680809374" sldId="349"/>
            <ac:spMk id="2" creationId="{00000000-0000-0000-0000-000000000000}"/>
          </ac:spMkLst>
        </pc:spChg>
        <pc:spChg chg="add del mod">
          <ac:chgData name="Soria, Holly K." userId="a328c6db-1469-4229-af6f-0b4c65ffb360" providerId="ADAL" clId="{AA0077F0-84E8-FB45-8B70-5C2829D6E285}" dt="2021-07-20T20:49:30.942" v="36" actId="478"/>
          <ac:spMkLst>
            <pc:docMk/>
            <pc:sldMk cId="680809374" sldId="349"/>
            <ac:spMk id="4" creationId="{71B42B63-E947-D343-91B8-EE11043BD40A}"/>
          </ac:spMkLst>
        </pc:spChg>
        <pc:spChg chg="del">
          <ac:chgData name="Soria, Holly K." userId="a328c6db-1469-4229-af6f-0b4c65ffb360" providerId="ADAL" clId="{AA0077F0-84E8-FB45-8B70-5C2829D6E285}" dt="2021-07-20T20:49:28.818" v="35" actId="478"/>
          <ac:spMkLst>
            <pc:docMk/>
            <pc:sldMk cId="680809374" sldId="349"/>
            <ac:spMk id="5" creationId="{00000000-0000-0000-0000-000000000000}"/>
          </ac:spMkLst>
        </pc:spChg>
        <pc:picChg chg="mod">
          <ac:chgData name="Soria, Holly K." userId="a328c6db-1469-4229-af6f-0b4c65ffb360" providerId="ADAL" clId="{AA0077F0-84E8-FB45-8B70-5C2829D6E285}" dt="2021-07-20T20:49:39.462" v="44" actId="1076"/>
          <ac:picMkLst>
            <pc:docMk/>
            <pc:sldMk cId="680809374" sldId="349"/>
            <ac:picMk id="6" creationId="{00000000-0000-0000-0000-000000000000}"/>
          </ac:picMkLst>
        </pc:picChg>
      </pc:sldChg>
      <pc:sldChg chg="modSp mod">
        <pc:chgData name="Soria, Holly K." userId="a328c6db-1469-4229-af6f-0b4c65ffb360" providerId="ADAL" clId="{AA0077F0-84E8-FB45-8B70-5C2829D6E285}" dt="2021-07-20T20:50:16.048" v="49" actId="732"/>
        <pc:sldMkLst>
          <pc:docMk/>
          <pc:sldMk cId="1154973854" sldId="350"/>
        </pc:sldMkLst>
        <pc:spChg chg="mod">
          <ac:chgData name="Soria, Holly K." userId="a328c6db-1469-4229-af6f-0b4c65ffb360" providerId="ADAL" clId="{AA0077F0-84E8-FB45-8B70-5C2829D6E285}" dt="2021-07-20T20:49:52.524" v="45" actId="1076"/>
          <ac:spMkLst>
            <pc:docMk/>
            <pc:sldMk cId="1154973854" sldId="350"/>
            <ac:spMk id="2" creationId="{00000000-0000-0000-0000-000000000000}"/>
          </ac:spMkLst>
        </pc:spChg>
        <pc:picChg chg="mod modCrop">
          <ac:chgData name="Soria, Holly K." userId="a328c6db-1469-4229-af6f-0b4c65ffb360" providerId="ADAL" clId="{AA0077F0-84E8-FB45-8B70-5C2829D6E285}" dt="2021-07-20T20:50:16.048" v="49" actId="732"/>
          <ac:picMkLst>
            <pc:docMk/>
            <pc:sldMk cId="1154973854" sldId="350"/>
            <ac:picMk id="4" creationId="{00000000-0000-0000-0000-000000000000}"/>
          </ac:picMkLst>
        </pc:picChg>
      </pc:sldChg>
      <pc:sldChg chg="modSp mod">
        <pc:chgData name="Soria, Holly K." userId="a328c6db-1469-4229-af6f-0b4c65ffb360" providerId="ADAL" clId="{AA0077F0-84E8-FB45-8B70-5C2829D6E285}" dt="2021-07-20T20:50:36.058" v="51" actId="1076"/>
        <pc:sldMkLst>
          <pc:docMk/>
          <pc:sldMk cId="4186560106" sldId="351"/>
        </pc:sldMkLst>
        <pc:spChg chg="mod">
          <ac:chgData name="Soria, Holly K." userId="a328c6db-1469-4229-af6f-0b4c65ffb360" providerId="ADAL" clId="{AA0077F0-84E8-FB45-8B70-5C2829D6E285}" dt="2021-07-20T20:50:25.957" v="50" actId="1076"/>
          <ac:spMkLst>
            <pc:docMk/>
            <pc:sldMk cId="4186560106" sldId="351"/>
            <ac:spMk id="2" creationId="{00000000-0000-0000-0000-000000000000}"/>
          </ac:spMkLst>
        </pc:spChg>
        <pc:spChg chg="mod">
          <ac:chgData name="Soria, Holly K." userId="a328c6db-1469-4229-af6f-0b4c65ffb360" providerId="ADAL" clId="{AA0077F0-84E8-FB45-8B70-5C2829D6E285}" dt="2021-07-20T20:50:36.058" v="51" actId="1076"/>
          <ac:spMkLst>
            <pc:docMk/>
            <pc:sldMk cId="4186560106" sldId="351"/>
            <ac:spMk id="4" creationId="{00000000-0000-0000-0000-000000000000}"/>
          </ac:spMkLst>
        </pc:spChg>
      </pc:sldChg>
      <pc:sldChg chg="modSp mod">
        <pc:chgData name="Soria, Holly K." userId="a328c6db-1469-4229-af6f-0b4c65ffb360" providerId="ADAL" clId="{AA0077F0-84E8-FB45-8B70-5C2829D6E285}" dt="2021-07-20T20:53:30.792" v="150" actId="20577"/>
        <pc:sldMkLst>
          <pc:docMk/>
          <pc:sldMk cId="1978156411" sldId="354"/>
        </pc:sldMkLst>
        <pc:spChg chg="mod">
          <ac:chgData name="Soria, Holly K." userId="a328c6db-1469-4229-af6f-0b4c65ffb360" providerId="ADAL" clId="{AA0077F0-84E8-FB45-8B70-5C2829D6E285}" dt="2021-07-20T20:51:12.961" v="52" actId="1076"/>
          <ac:spMkLst>
            <pc:docMk/>
            <pc:sldMk cId="1978156411" sldId="354"/>
            <ac:spMk id="2" creationId="{00000000-0000-0000-0000-000000000000}"/>
          </ac:spMkLst>
        </pc:spChg>
        <pc:spChg chg="mod">
          <ac:chgData name="Soria, Holly K." userId="a328c6db-1469-4229-af6f-0b4c65ffb360" providerId="ADAL" clId="{AA0077F0-84E8-FB45-8B70-5C2829D6E285}" dt="2021-07-20T20:53:30.792" v="150" actId="20577"/>
          <ac:spMkLst>
            <pc:docMk/>
            <pc:sldMk cId="1978156411" sldId="354"/>
            <ac:spMk id="3" creationId="{00000000-0000-0000-0000-000000000000}"/>
          </ac:spMkLst>
        </pc:spChg>
      </pc:sldChg>
      <pc:sldChg chg="modSp mod">
        <pc:chgData name="Soria, Holly K." userId="a328c6db-1469-4229-af6f-0b4c65ffb360" providerId="ADAL" clId="{AA0077F0-84E8-FB45-8B70-5C2829D6E285}" dt="2021-07-20T20:56:09.892" v="187" actId="20577"/>
        <pc:sldMkLst>
          <pc:docMk/>
          <pc:sldMk cId="802304261" sldId="356"/>
        </pc:sldMkLst>
        <pc:spChg chg="mod">
          <ac:chgData name="Soria, Holly K." userId="a328c6db-1469-4229-af6f-0b4c65ffb360" providerId="ADAL" clId="{AA0077F0-84E8-FB45-8B70-5C2829D6E285}" dt="2021-07-20T20:53:56.361" v="154" actId="1076"/>
          <ac:spMkLst>
            <pc:docMk/>
            <pc:sldMk cId="802304261" sldId="356"/>
            <ac:spMk id="2" creationId="{00000000-0000-0000-0000-000000000000}"/>
          </ac:spMkLst>
        </pc:spChg>
        <pc:spChg chg="mod">
          <ac:chgData name="Soria, Holly K." userId="a328c6db-1469-4229-af6f-0b4c65ffb360" providerId="ADAL" clId="{AA0077F0-84E8-FB45-8B70-5C2829D6E285}" dt="2021-07-20T20:56:09.892" v="187" actId="20577"/>
          <ac:spMkLst>
            <pc:docMk/>
            <pc:sldMk cId="802304261" sldId="356"/>
            <ac:spMk id="3" creationId="{00000000-0000-0000-0000-000000000000}"/>
          </ac:spMkLst>
        </pc:spChg>
      </pc:sldChg>
      <pc:sldChg chg="modSp mod">
        <pc:chgData name="Soria, Holly K." userId="a328c6db-1469-4229-af6f-0b4c65ffb360" providerId="ADAL" clId="{AA0077F0-84E8-FB45-8B70-5C2829D6E285}" dt="2021-07-20T20:58:03.832" v="224" actId="1076"/>
        <pc:sldMkLst>
          <pc:docMk/>
          <pc:sldMk cId="3104749803" sldId="357"/>
        </pc:sldMkLst>
        <pc:spChg chg="mod">
          <ac:chgData name="Soria, Holly K." userId="a328c6db-1469-4229-af6f-0b4c65ffb360" providerId="ADAL" clId="{AA0077F0-84E8-FB45-8B70-5C2829D6E285}" dt="2021-07-20T20:56:57.170" v="193" actId="14100"/>
          <ac:spMkLst>
            <pc:docMk/>
            <pc:sldMk cId="3104749803" sldId="357"/>
            <ac:spMk id="2" creationId="{00000000-0000-0000-0000-000000000000}"/>
          </ac:spMkLst>
        </pc:spChg>
        <pc:spChg chg="mod">
          <ac:chgData name="Soria, Holly K." userId="a328c6db-1469-4229-af6f-0b4c65ffb360" providerId="ADAL" clId="{AA0077F0-84E8-FB45-8B70-5C2829D6E285}" dt="2021-07-20T20:58:03.832" v="224" actId="1076"/>
          <ac:spMkLst>
            <pc:docMk/>
            <pc:sldMk cId="3104749803" sldId="357"/>
            <ac:spMk id="16" creationId="{00000000-0000-0000-0000-000000000000}"/>
          </ac:spMkLst>
        </pc:spChg>
        <pc:picChg chg="mod">
          <ac:chgData name="Soria, Holly K." userId="a328c6db-1469-4229-af6f-0b4c65ffb360" providerId="ADAL" clId="{AA0077F0-84E8-FB45-8B70-5C2829D6E285}" dt="2021-07-20T20:58:03.832" v="224" actId="1076"/>
          <ac:picMkLst>
            <pc:docMk/>
            <pc:sldMk cId="3104749803" sldId="357"/>
            <ac:picMk id="5" creationId="{00000000-0000-0000-0000-000000000000}"/>
          </ac:picMkLst>
        </pc:picChg>
      </pc:sldChg>
      <pc:sldChg chg="modSp mod">
        <pc:chgData name="Soria, Holly K." userId="a328c6db-1469-4229-af6f-0b4c65ffb360" providerId="ADAL" clId="{AA0077F0-84E8-FB45-8B70-5C2829D6E285}" dt="2021-07-20T21:07:27.444" v="440" actId="20577"/>
        <pc:sldMkLst>
          <pc:docMk/>
          <pc:sldMk cId="1884664681" sldId="359"/>
        </pc:sldMkLst>
        <pc:spChg chg="mod">
          <ac:chgData name="Soria, Holly K." userId="a328c6db-1469-4229-af6f-0b4c65ffb360" providerId="ADAL" clId="{AA0077F0-84E8-FB45-8B70-5C2829D6E285}" dt="2021-07-20T20:59:20.008" v="258" actId="20577"/>
          <ac:spMkLst>
            <pc:docMk/>
            <pc:sldMk cId="1884664681" sldId="359"/>
            <ac:spMk id="2" creationId="{00000000-0000-0000-0000-000000000000}"/>
          </ac:spMkLst>
        </pc:spChg>
        <pc:spChg chg="mod">
          <ac:chgData name="Soria, Holly K." userId="a328c6db-1469-4229-af6f-0b4c65ffb360" providerId="ADAL" clId="{AA0077F0-84E8-FB45-8B70-5C2829D6E285}" dt="2021-07-20T21:07:27.444" v="440" actId="20577"/>
          <ac:spMkLst>
            <pc:docMk/>
            <pc:sldMk cId="1884664681" sldId="359"/>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E9455E-615B-5344-A4F7-C4D95A45ACAE}" type="datetimeFigureOut">
              <a:rPr lang="en-US" smtClean="0"/>
              <a:t>7/25/2021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D9A413-938C-544F-8A29-8074E2BC8166}" type="slidenum">
              <a:rPr lang="en-US" smtClean="0"/>
              <a:t>‹#›</a:t>
            </a:fld>
            <a:endParaRPr lang="en-US"/>
          </a:p>
        </p:txBody>
      </p:sp>
    </p:spTree>
    <p:extLst>
      <p:ext uri="{BB962C8B-B14F-4D97-AF65-F5344CB8AC3E}">
        <p14:creationId xmlns:p14="http://schemas.microsoft.com/office/powerpoint/2010/main" val="89455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16</a:t>
            </a:fld>
            <a:endParaRPr lang="en-US"/>
          </a:p>
        </p:txBody>
      </p:sp>
    </p:spTree>
    <p:extLst>
      <p:ext uri="{BB962C8B-B14F-4D97-AF65-F5344CB8AC3E}">
        <p14:creationId xmlns:p14="http://schemas.microsoft.com/office/powerpoint/2010/main" val="1272990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3600" i="1">
                <a:solidFill>
                  <a:srgbClr val="F9C5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735A1A-DD54-D645-889B-B50D22480D53}"/>
              </a:ext>
            </a:extLst>
          </p:cNvPr>
          <p:cNvPicPr>
            <a:picLocks noChangeAspect="1"/>
          </p:cNvPicPr>
          <p:nvPr userDrawn="1"/>
        </p:nvPicPr>
        <p:blipFill>
          <a:blip r:embed="rId3"/>
          <a:stretch>
            <a:fillRect/>
          </a:stretch>
        </p:blipFill>
        <p:spPr>
          <a:xfrm>
            <a:off x="4175573" y="335308"/>
            <a:ext cx="792853" cy="825586"/>
          </a:xfrm>
          <a:prstGeom prst="rect">
            <a:avLst/>
          </a:prstGeom>
        </p:spPr>
      </p:pic>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38989"/>
            <a:ext cx="5486400" cy="348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130578"/>
            <a:ext cx="6019800" cy="4995585"/>
          </a:xfrm>
        </p:spPr>
        <p:txBody>
          <a:bodyPr vert="eaVert"/>
          <a:lstStyle>
            <a:lvl1pPr marL="342900" marR="0" indent="-342900" algn="l" defTabSz="457200" rtl="0" eaLnBrk="1" fontAlgn="auto" latinLnBrk="0" hangingPunct="1">
              <a:lnSpc>
                <a:spcPct val="100000"/>
              </a:lnSpc>
              <a:spcBef>
                <a:spcPct val="20000"/>
              </a:spcBef>
              <a:spcAft>
                <a:spcPts val="0"/>
              </a:spcAft>
              <a:buClr>
                <a:srgbClr val="002C54"/>
              </a:buClr>
              <a:buSzTx/>
              <a:buFont typeface="Wingdings"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000"/>
            </a:lvl2pPr>
            <a:lvl3pPr marL="1257300" marR="0" indent="-342900" algn="l" defTabSz="457200" rtl="0" eaLnBrk="1" fontAlgn="auto" latinLnBrk="0" hangingPunct="1">
              <a:lnSpc>
                <a:spcPct val="100000"/>
              </a:lnSpc>
              <a:spcBef>
                <a:spcPct val="20000"/>
              </a:spcBef>
              <a:spcAft>
                <a:spcPts val="0"/>
              </a:spcAft>
              <a:buClr>
                <a:srgbClr val="F9C51A"/>
              </a:buClr>
              <a:buSzTx/>
              <a:buFont typeface="Apple Symbols" panose="02000000000000000000" pitchFamily="2" charset="-79"/>
              <a:buChar char="≫"/>
              <a:tabLst/>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7/25/2021</a:t>
            </a:fld>
            <a:endParaRPr lang="en-US"/>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554656460"/>
      </p:ext>
    </p:extLst>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4059634-5AA4-F94E-A8DB-69439DC0F0BA}"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4059634-5AA4-F94E-A8DB-69439DC0F0BA}"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t"/>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694802"/>
            <a:ext cx="3008313" cy="343136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1914"/>
            <a:ext cx="8229600" cy="7453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196790"/>
            <a:ext cx="8229600" cy="392937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9634-5AA4-F94E-A8DB-69439DC0F0BA}" type="datetimeFigureOut">
              <a:rPr lang="en-US" smtClean="0"/>
              <a:t>7/25/2021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F9611-7A6F-B745-89CC-4FBE270A956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3E8A552C-A0CD-CC43-AFA1-342DFB04773C}"/>
              </a:ext>
            </a:extLst>
          </p:cNvPr>
          <p:cNvPicPr>
            <a:picLocks noChangeAspect="1"/>
          </p:cNvPicPr>
          <p:nvPr userDrawn="1"/>
        </p:nvPicPr>
        <p:blipFill>
          <a:blip r:embed="rId15"/>
          <a:stretch>
            <a:fillRect/>
          </a:stretch>
        </p:blipFill>
        <p:spPr>
          <a:xfrm>
            <a:off x="217358" y="196486"/>
            <a:ext cx="715756" cy="7453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advClick="0" advTm="10000"/>
  <p:txStyles>
    <p:title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p:titleStyle>
    <p:bodyStyle>
      <a:lvl1pPr marL="342900" indent="-342900" algn="l" defTabSz="457200" rtl="0" eaLnBrk="1" latinLnBrk="0" hangingPunct="1">
        <a:spcBef>
          <a:spcPct val="20000"/>
        </a:spcBef>
        <a:buClr>
          <a:schemeClr val="tx2"/>
        </a:buClr>
        <a:buFont typeface="Wingdings" pitchFamily="2" charset="2"/>
        <a:buChar char="§"/>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steinmetz@legio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345" y="2065892"/>
            <a:ext cx="6858000" cy="1087761"/>
          </a:xfrm>
        </p:spPr>
        <p:txBody>
          <a:bodyPr/>
          <a:lstStyle/>
          <a:p>
            <a:r>
              <a:rPr lang="en-US" b="1" dirty="0"/>
              <a:t>Revitalization Process</a:t>
            </a:r>
          </a:p>
        </p:txBody>
      </p:sp>
      <p:sp>
        <p:nvSpPr>
          <p:cNvPr id="3" name="Subtitle 2"/>
          <p:cNvSpPr>
            <a:spLocks noGrp="1"/>
          </p:cNvSpPr>
          <p:nvPr>
            <p:ph type="subTitle" idx="1"/>
          </p:nvPr>
        </p:nvSpPr>
        <p:spPr>
          <a:xfrm>
            <a:off x="193963" y="3787475"/>
            <a:ext cx="6400800" cy="1752600"/>
          </a:xfrm>
        </p:spPr>
        <p:txBody>
          <a:bodyPr vert="horz" lIns="91440" tIns="45720" rIns="91440" bIns="45720" rtlCol="0" anchor="t">
            <a:noAutofit/>
          </a:bodyPr>
          <a:lstStyle/>
          <a:p>
            <a:pPr algn="l">
              <a:spcBef>
                <a:spcPts val="0"/>
              </a:spcBef>
            </a:pPr>
            <a:r>
              <a:rPr lang="en-US" sz="2400" dirty="0">
                <a:solidFill>
                  <a:schemeClr val="bg1"/>
                </a:solidFill>
                <a:latin typeface="Helvetica"/>
                <a:cs typeface="Helvetica"/>
              </a:rPr>
              <a:t>Michele Steinmetz</a:t>
            </a:r>
          </a:p>
          <a:p>
            <a:pPr algn="l">
              <a:spcBef>
                <a:spcPts val="0"/>
              </a:spcBef>
            </a:pPr>
            <a:r>
              <a:rPr lang="en-US" sz="2400" dirty="0">
                <a:solidFill>
                  <a:schemeClr val="bg1"/>
                </a:solidFill>
                <a:latin typeface="Helvetica"/>
                <a:cs typeface="Helvetica"/>
              </a:rPr>
              <a:t>Member Engagement Coordinator</a:t>
            </a:r>
          </a:p>
          <a:p>
            <a:pPr algn="l">
              <a:spcBef>
                <a:spcPts val="0"/>
              </a:spcBef>
            </a:pPr>
            <a:r>
              <a:rPr lang="en-US" sz="2400" dirty="0">
                <a:solidFill>
                  <a:schemeClr val="bg1"/>
                </a:solidFill>
                <a:latin typeface="Helvetica"/>
                <a:cs typeface="Helvetica"/>
                <a:hlinkClick r:id="rId2">
                  <a:extLst>
                    <a:ext uri="{A12FA001-AC4F-418D-AE19-62706E023703}">
                      <ahyp:hlinkClr xmlns:ahyp="http://schemas.microsoft.com/office/drawing/2018/hyperlinkcolor" val="tx"/>
                    </a:ext>
                  </a:extLst>
                </a:hlinkClick>
              </a:rPr>
              <a:t>msteinmetz@legion.org</a:t>
            </a:r>
            <a:endParaRPr lang="en-US" sz="2400" dirty="0">
              <a:solidFill>
                <a:schemeClr val="bg1"/>
              </a:solidFill>
              <a:latin typeface="Helvetica"/>
              <a:cs typeface="Helvetica"/>
            </a:endParaRPr>
          </a:p>
          <a:p>
            <a:pPr algn="l">
              <a:spcBef>
                <a:spcPts val="0"/>
              </a:spcBef>
            </a:pPr>
            <a:r>
              <a:rPr lang="en-US" sz="2400" dirty="0">
                <a:solidFill>
                  <a:schemeClr val="bg1"/>
                </a:solidFill>
                <a:latin typeface="Helvetica"/>
                <a:cs typeface="Helvetica"/>
              </a:rPr>
              <a:t>317-630-1379</a:t>
            </a:r>
          </a:p>
        </p:txBody>
      </p:sp>
    </p:spTree>
    <p:extLst>
      <p:ext uri="{BB962C8B-B14F-4D97-AF65-F5344CB8AC3E}">
        <p14:creationId xmlns:p14="http://schemas.microsoft.com/office/powerpoint/2010/main" val="321996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5943"/>
            <a:ext cx="7886700" cy="994174"/>
          </a:xfrm>
        </p:spPr>
        <p:txBody>
          <a:bodyPr/>
          <a:lstStyle/>
          <a:p>
            <a:r>
              <a:rPr lang="en-US" dirty="0"/>
              <a:t>Timeline/Schedule of Events</a:t>
            </a:r>
          </a:p>
        </p:txBody>
      </p:sp>
      <p:sp>
        <p:nvSpPr>
          <p:cNvPr id="3" name="Content Placeholder 2"/>
          <p:cNvSpPr>
            <a:spLocks noGrp="1"/>
          </p:cNvSpPr>
          <p:nvPr>
            <p:ph idx="1"/>
          </p:nvPr>
        </p:nvSpPr>
        <p:spPr>
          <a:xfrm>
            <a:off x="628651" y="2170323"/>
            <a:ext cx="7886700" cy="4197426"/>
          </a:xfrm>
        </p:spPr>
        <p:txBody>
          <a:bodyPr/>
          <a:lstStyle/>
          <a:p>
            <a:r>
              <a:rPr lang="en-US" dirty="0"/>
              <a:t>National staff prepares press release and Media &amp; Communications staff disseminates to all media outlets in event area. </a:t>
            </a:r>
          </a:p>
          <a:p>
            <a:r>
              <a:rPr lang="en-US" dirty="0"/>
              <a:t>National staff ships materials, such as member data forms and other membership recruiting material.</a:t>
            </a:r>
          </a:p>
          <a:p>
            <a:r>
              <a:rPr lang="en-US" dirty="0"/>
              <a:t>Once on site, national staff conducts training the evening before or day of scheduled revitalization event.</a:t>
            </a:r>
          </a:p>
          <a:p>
            <a:endParaRPr lang="en-US" dirty="0"/>
          </a:p>
        </p:txBody>
      </p:sp>
    </p:spTree>
    <p:extLst>
      <p:ext uri="{BB962C8B-B14F-4D97-AF65-F5344CB8AC3E}">
        <p14:creationId xmlns:p14="http://schemas.microsoft.com/office/powerpoint/2010/main" val="197815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4157"/>
            <a:ext cx="7886700" cy="571756"/>
          </a:xfrm>
        </p:spPr>
        <p:txBody>
          <a:bodyPr/>
          <a:lstStyle/>
          <a:p>
            <a:r>
              <a:rPr lang="en-US" dirty="0"/>
              <a:t>Timeline/Schedule of Events</a:t>
            </a:r>
          </a:p>
        </p:txBody>
      </p:sp>
      <p:sp>
        <p:nvSpPr>
          <p:cNvPr id="3" name="Content Placeholder 2"/>
          <p:cNvSpPr>
            <a:spLocks noGrp="1"/>
          </p:cNvSpPr>
          <p:nvPr>
            <p:ph idx="1"/>
          </p:nvPr>
        </p:nvSpPr>
        <p:spPr>
          <a:xfrm>
            <a:off x="628650" y="2125266"/>
            <a:ext cx="7886700" cy="4628074"/>
          </a:xfrm>
        </p:spPr>
        <p:txBody>
          <a:bodyPr/>
          <a:lstStyle/>
          <a:p>
            <a:r>
              <a:rPr lang="en-US" dirty="0"/>
              <a:t>If phone numbers were not looked up previously, </a:t>
            </a:r>
            <a:br>
              <a:rPr lang="en-US" dirty="0"/>
            </a:br>
            <a:r>
              <a:rPr lang="en-US" dirty="0"/>
              <a:t>have phone books or Wi-Fi available to do so. </a:t>
            </a:r>
          </a:p>
          <a:p>
            <a:pPr lvl="1"/>
            <a:r>
              <a:rPr lang="en-US" dirty="0" err="1"/>
              <a:t>anywho.com</a:t>
            </a:r>
            <a:r>
              <a:rPr lang="en-US" dirty="0"/>
              <a:t>, 411.com, </a:t>
            </a:r>
            <a:r>
              <a:rPr lang="en-US" dirty="0" err="1">
                <a:solidFill>
                  <a:srgbClr val="000000"/>
                </a:solidFill>
                <a:latin typeface="Helvetica" panose="020B0604020202020204" pitchFamily="34" charset="0"/>
                <a:cs typeface="Helvetica" panose="020B0604020202020204" pitchFamily="34" charset="0"/>
              </a:rPr>
              <a:t>f</a:t>
            </a:r>
            <a:r>
              <a:rPr lang="en-US" dirty="0" err="1">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astpeoplesearch.com</a:t>
            </a:r>
            <a:r>
              <a:rPr lang="en-US" dirty="0">
                <a:latin typeface="Calibri" panose="020F0502020204030204" pitchFamily="34" charset="0"/>
                <a:ea typeface="Calibri" panose="020F0502020204030204" pitchFamily="34" charset="0"/>
              </a:rPr>
              <a:t>, </a:t>
            </a:r>
            <a:r>
              <a:rPr lang="en-US" dirty="0">
                <a:effectLst/>
                <a:latin typeface="Helvetica" panose="020B0604020202020204" pitchFamily="34" charset="0"/>
                <a:ea typeface="Calibri" panose="020F0502020204030204" pitchFamily="34" charset="0"/>
                <a:cs typeface="Helvetica" panose="020B0604020202020204" pitchFamily="34" charset="0"/>
              </a:rPr>
              <a:t>truepeoplesearch.com</a:t>
            </a:r>
          </a:p>
          <a:p>
            <a:r>
              <a:rPr lang="en-US" dirty="0"/>
              <a:t>Ensure callers have cell phones AND chargers.</a:t>
            </a:r>
          </a:p>
          <a:p>
            <a:r>
              <a:rPr lang="en-US" dirty="0"/>
              <a:t>Provide DMS transfer phone script with listings to volunteers.</a:t>
            </a:r>
          </a:p>
          <a:p>
            <a:r>
              <a:rPr lang="en-US" dirty="0"/>
              <a:t>Ensure volunteers know how to fill out Member Data Form </a:t>
            </a:r>
            <a:r>
              <a:rPr lang="en-US" b="1" u="sng" dirty="0"/>
              <a:t>in its entirety.</a:t>
            </a:r>
          </a:p>
          <a:p>
            <a:r>
              <a:rPr lang="en-US" dirty="0"/>
              <a:t>Provide door knocking teams with expired listings and MapPoint directions.</a:t>
            </a:r>
          </a:p>
        </p:txBody>
      </p:sp>
    </p:spTree>
    <p:extLst>
      <p:ext uri="{BB962C8B-B14F-4D97-AF65-F5344CB8AC3E}">
        <p14:creationId xmlns:p14="http://schemas.microsoft.com/office/powerpoint/2010/main" val="80230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2930"/>
            <a:ext cx="8229600" cy="911969"/>
          </a:xfrm>
        </p:spPr>
        <p:txBody>
          <a:bodyPr/>
          <a:lstStyle/>
          <a:p>
            <a:r>
              <a:rPr lang="en-US" dirty="0"/>
              <a:t>Member Data Form</a:t>
            </a:r>
            <a:br>
              <a:rPr lang="en-US" dirty="0"/>
            </a:br>
            <a:r>
              <a:rPr lang="en-US" dirty="0"/>
              <a:t> (Transfer Form)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405" y="2396274"/>
            <a:ext cx="3306461" cy="4432954"/>
          </a:xfrm>
          <a:prstGeom prst="rect">
            <a:avLst/>
          </a:prstGeom>
        </p:spPr>
      </p:pic>
      <p:sp>
        <p:nvSpPr>
          <p:cNvPr id="16" name="Title 1"/>
          <p:cNvSpPr txBox="1">
            <a:spLocks/>
          </p:cNvSpPr>
          <p:nvPr/>
        </p:nvSpPr>
        <p:spPr>
          <a:xfrm>
            <a:off x="1216687" y="2396274"/>
            <a:ext cx="3306461" cy="2902839"/>
          </a:xfrm>
          <a:prstGeom prst="rect">
            <a:avLst/>
          </a:prstGeom>
        </p:spPr>
        <p:txBody>
          <a:bodyPr/>
          <a:lstStyle>
            <a:lvl1pPr algn="l" defTabSz="914175" rtl="0" eaLnBrk="1" latinLnBrk="0" hangingPunct="1">
              <a:lnSpc>
                <a:spcPct val="90000"/>
              </a:lnSpc>
              <a:spcBef>
                <a:spcPct val="0"/>
              </a:spcBef>
              <a:buNone/>
              <a:defRPr sz="4403" kern="1200">
                <a:solidFill>
                  <a:schemeClr val="tx1"/>
                </a:solidFill>
                <a:latin typeface="+mj-lt"/>
                <a:ea typeface="+mj-ea"/>
                <a:cs typeface="+mj-cs"/>
              </a:defRPr>
            </a:lvl1pPr>
          </a:lstStyle>
          <a:p>
            <a:pPr algn="r"/>
            <a:r>
              <a:rPr lang="en-US" sz="2400" b="1" dirty="0">
                <a:solidFill>
                  <a:srgbClr val="FF0000"/>
                </a:solidFill>
                <a:latin typeface="Helvetica" pitchFamily="2" charset="0"/>
              </a:rPr>
              <a:t>Fill out transfer form </a:t>
            </a:r>
            <a:r>
              <a:rPr lang="en-US" sz="2400" b="1" u="sng" dirty="0">
                <a:solidFill>
                  <a:srgbClr val="FF0000"/>
                </a:solidFill>
                <a:latin typeface="Helvetica" pitchFamily="2" charset="0"/>
              </a:rPr>
              <a:t>entirely</a:t>
            </a:r>
            <a:r>
              <a:rPr lang="en-US" sz="2400" b="1" dirty="0">
                <a:solidFill>
                  <a:srgbClr val="FF0000"/>
                </a:solidFill>
                <a:latin typeface="Helvetica" pitchFamily="2" charset="0"/>
              </a:rPr>
              <a:t> to capture the most up-to-date information on member</a:t>
            </a:r>
          </a:p>
        </p:txBody>
      </p:sp>
    </p:spTree>
    <p:extLst>
      <p:ext uri="{BB962C8B-B14F-4D97-AF65-F5344CB8AC3E}">
        <p14:creationId xmlns:p14="http://schemas.microsoft.com/office/powerpoint/2010/main" val="310474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Script</a:t>
            </a:r>
          </a:p>
        </p:txBody>
      </p:sp>
      <p:sp>
        <p:nvSpPr>
          <p:cNvPr id="4" name="Content Placeholder 2"/>
          <p:cNvSpPr>
            <a:spLocks noGrp="1"/>
          </p:cNvSpPr>
          <p:nvPr>
            <p:ph idx="1"/>
          </p:nvPr>
        </p:nvSpPr>
        <p:spPr>
          <a:xfrm>
            <a:off x="1191492" y="2116744"/>
            <a:ext cx="6779490" cy="3776056"/>
          </a:xfrm>
        </p:spPr>
        <p:txBody>
          <a:bodyPr>
            <a:normAutofit fontScale="55000" lnSpcReduction="20000"/>
          </a:bodyPr>
          <a:lstStyle/>
          <a:p>
            <a:pPr marL="0" indent="0">
              <a:lnSpc>
                <a:spcPct val="110000"/>
              </a:lnSpc>
              <a:spcBef>
                <a:spcPts val="0"/>
              </a:spcBef>
              <a:buNone/>
            </a:pPr>
            <a:r>
              <a:rPr lang="en-US" sz="1500" dirty="0"/>
              <a:t>“Hello, I’m </a:t>
            </a:r>
            <a:r>
              <a:rPr lang="en-US" sz="1500" u="sng" dirty="0"/>
              <a:t>						</a:t>
            </a:r>
            <a:r>
              <a:rPr lang="en-US" sz="1500" dirty="0"/>
              <a:t> from American Legion (</a:t>
            </a:r>
            <a:r>
              <a:rPr lang="en-US" sz="1500" i="1" dirty="0"/>
              <a:t>Post, District, Department, etc.)</a:t>
            </a:r>
            <a:r>
              <a:rPr lang="en-US" sz="1500" dirty="0"/>
              <a:t>  here in the area.  We are contacting members of our department (State) Headquarters Post who live in this area.</a:t>
            </a:r>
          </a:p>
          <a:p>
            <a:pPr marL="0" indent="0">
              <a:lnSpc>
                <a:spcPct val="110000"/>
              </a:lnSpc>
              <a:spcBef>
                <a:spcPts val="0"/>
              </a:spcBef>
              <a:buNone/>
            </a:pPr>
            <a:r>
              <a:rPr lang="en-US" sz="1500" dirty="0"/>
              <a:t> </a:t>
            </a:r>
          </a:p>
          <a:p>
            <a:pPr marL="0" indent="0">
              <a:lnSpc>
                <a:spcPct val="110000"/>
              </a:lnSpc>
              <a:spcBef>
                <a:spcPts val="0"/>
              </a:spcBef>
              <a:buNone/>
            </a:pPr>
            <a:r>
              <a:rPr lang="en-US" sz="1500" dirty="0"/>
              <a:t>“Are you ___________________________________________________?  You should have received a postcard (and an e-mail if there’s an asterisk in left hand column) about a week ago that we would be in the area working membership.  The reason we are contacting you as a Headquarters Post member is to see if you would be interested in transferring your membership into an active post in your community.  This way, the dues you pay next year and beyond will stay and help support the community in which you live.”</a:t>
            </a:r>
            <a:endParaRPr lang="en-US" sz="1500" b="1" dirty="0"/>
          </a:p>
          <a:p>
            <a:pPr marL="0" indent="0">
              <a:lnSpc>
                <a:spcPct val="110000"/>
              </a:lnSpc>
              <a:spcBef>
                <a:spcPts val="0"/>
              </a:spcBef>
              <a:buNone/>
            </a:pPr>
            <a:r>
              <a:rPr lang="en-US" sz="1500" dirty="0"/>
              <a:t> </a:t>
            </a:r>
          </a:p>
          <a:p>
            <a:pPr marL="0" indent="0">
              <a:lnSpc>
                <a:spcPct val="110000"/>
              </a:lnSpc>
              <a:spcBef>
                <a:spcPts val="0"/>
              </a:spcBef>
              <a:buNone/>
            </a:pPr>
            <a:r>
              <a:rPr lang="en-US" sz="1500" dirty="0"/>
              <a:t>“We can make the transfer verbally over the phone; all we need is your approval to do so.”</a:t>
            </a:r>
          </a:p>
          <a:p>
            <a:pPr marL="0" indent="0">
              <a:lnSpc>
                <a:spcPct val="110000"/>
              </a:lnSpc>
              <a:spcBef>
                <a:spcPts val="0"/>
              </a:spcBef>
              <a:buNone/>
            </a:pPr>
            <a:r>
              <a:rPr lang="en-US" sz="1500" dirty="0"/>
              <a:t> </a:t>
            </a:r>
          </a:p>
          <a:p>
            <a:pPr marL="0" indent="0">
              <a:lnSpc>
                <a:spcPct val="110000"/>
              </a:lnSpc>
              <a:spcBef>
                <a:spcPts val="0"/>
              </a:spcBef>
              <a:buNone/>
            </a:pPr>
            <a:r>
              <a:rPr lang="en-US" sz="1500" dirty="0"/>
              <a:t>If the member is interested in transferring, complete the Member Data Form, confirming their mailing address, branch of service and war era.   If possible, capture their birth date and e-mail address.  </a:t>
            </a:r>
          </a:p>
          <a:p>
            <a:pPr marL="0" indent="0">
              <a:lnSpc>
                <a:spcPct val="110000"/>
              </a:lnSpc>
              <a:spcBef>
                <a:spcPts val="0"/>
              </a:spcBef>
              <a:buNone/>
            </a:pPr>
            <a:r>
              <a:rPr lang="en-US" sz="1500" dirty="0"/>
              <a:t> </a:t>
            </a:r>
          </a:p>
          <a:p>
            <a:pPr marL="0" indent="0">
              <a:lnSpc>
                <a:spcPct val="110000"/>
              </a:lnSpc>
              <a:spcBef>
                <a:spcPts val="0"/>
              </a:spcBef>
              <a:buNone/>
            </a:pPr>
            <a:r>
              <a:rPr lang="en-US" sz="1500" dirty="0"/>
              <a:t>In the Member Signature block, print:   </a:t>
            </a:r>
            <a:r>
              <a:rPr lang="en-US" sz="1500" b="1" i="1" u="sng" dirty="0"/>
              <a:t>Verbal approval as per member.</a:t>
            </a:r>
            <a:r>
              <a:rPr lang="en-US" sz="1500" dirty="0"/>
              <a:t>  </a:t>
            </a:r>
          </a:p>
          <a:p>
            <a:pPr marL="0" indent="0">
              <a:lnSpc>
                <a:spcPct val="110000"/>
              </a:lnSpc>
              <a:spcBef>
                <a:spcPts val="0"/>
              </a:spcBef>
              <a:buNone/>
            </a:pPr>
            <a:r>
              <a:rPr lang="en-US" sz="1500" dirty="0"/>
              <a:t> </a:t>
            </a:r>
          </a:p>
          <a:p>
            <a:pPr marL="0" indent="0">
              <a:lnSpc>
                <a:spcPct val="110000"/>
              </a:lnSpc>
              <a:spcBef>
                <a:spcPts val="0"/>
              </a:spcBef>
              <a:buNone/>
            </a:pPr>
            <a:r>
              <a:rPr lang="en-US" sz="1500" dirty="0"/>
              <a:t>National Staff member or Department, District or Post officer will sign all MDF’s upon completion.  Give all MDF’s to National Staff Member before you leave each day.  Originals will go back to National to process.</a:t>
            </a:r>
          </a:p>
          <a:p>
            <a:pPr marL="0" indent="0">
              <a:lnSpc>
                <a:spcPct val="110000"/>
              </a:lnSpc>
              <a:spcBef>
                <a:spcPts val="0"/>
              </a:spcBef>
              <a:buNone/>
            </a:pPr>
            <a:endParaRPr lang="en-US" sz="1500" dirty="0"/>
          </a:p>
          <a:p>
            <a:pPr marL="0" indent="0">
              <a:lnSpc>
                <a:spcPct val="110000"/>
              </a:lnSpc>
              <a:spcBef>
                <a:spcPts val="0"/>
              </a:spcBef>
              <a:buNone/>
            </a:pPr>
            <a:r>
              <a:rPr lang="en-US" sz="1500" b="1" u="sng" dirty="0"/>
              <a:t>If our data tells us they’re not paid for 2021 yet, ask them if they recently sent in their 2021 membership dues.  If not, tell them what their dues amount will be when they renew for 2022 and that they should mail to their new post, not Indianapolis or Department.  Provide them with that mailing address.  Some dues may be less than HQ dues amount, which is a good selling point.  They can also renew on-line direct at www.legion.org/renew.</a:t>
            </a:r>
            <a:endParaRPr lang="en-US" sz="1500" dirty="0"/>
          </a:p>
          <a:p>
            <a:pPr marL="0" indent="0">
              <a:lnSpc>
                <a:spcPct val="110000"/>
              </a:lnSpc>
              <a:spcBef>
                <a:spcPts val="0"/>
              </a:spcBef>
              <a:buNone/>
            </a:pPr>
            <a:r>
              <a:rPr lang="en-US" sz="1500" dirty="0"/>
              <a:t> </a:t>
            </a:r>
          </a:p>
          <a:p>
            <a:pPr marL="0" indent="0">
              <a:lnSpc>
                <a:spcPct val="110000"/>
              </a:lnSpc>
              <a:spcBef>
                <a:spcPts val="0"/>
              </a:spcBef>
              <a:buNone/>
            </a:pPr>
            <a:r>
              <a:rPr lang="en-US" sz="1500" dirty="0"/>
              <a:t>Advise member that they will need to provide their eligibility paperwork (DD-214 or discharge papers) as soon as possible to the post they are transferring into.  If they need help with obtaining their paperwork, have them contact a Department Service Officer (DSO).    </a:t>
            </a:r>
          </a:p>
          <a:p>
            <a:pPr marL="0" indent="0">
              <a:lnSpc>
                <a:spcPct val="110000"/>
              </a:lnSpc>
              <a:spcBef>
                <a:spcPts val="0"/>
              </a:spcBef>
              <a:buNone/>
            </a:pPr>
            <a:r>
              <a:rPr lang="en-US" sz="1500" dirty="0"/>
              <a:t> </a:t>
            </a:r>
          </a:p>
          <a:p>
            <a:pPr marL="0" indent="0">
              <a:lnSpc>
                <a:spcPct val="110000"/>
              </a:lnSpc>
              <a:spcBef>
                <a:spcPts val="0"/>
              </a:spcBef>
              <a:buNone/>
            </a:pPr>
            <a:r>
              <a:rPr lang="en-US" sz="1500" dirty="0"/>
              <a:t>Give the member the address for the post, the meeting time and date and point of contact.  </a:t>
            </a:r>
          </a:p>
          <a:p>
            <a:pPr marL="0" indent="0">
              <a:lnSpc>
                <a:spcPct val="110000"/>
              </a:lnSpc>
              <a:spcBef>
                <a:spcPts val="0"/>
              </a:spcBef>
              <a:buNone/>
            </a:pPr>
            <a:r>
              <a:rPr lang="en-US" sz="1500" dirty="0"/>
              <a:t> </a:t>
            </a:r>
          </a:p>
          <a:p>
            <a:pPr marL="0" indent="0">
              <a:lnSpc>
                <a:spcPct val="110000"/>
              </a:lnSpc>
              <a:spcBef>
                <a:spcPts val="0"/>
              </a:spcBef>
              <a:buNone/>
            </a:pPr>
            <a:r>
              <a:rPr lang="en-US" sz="1500" dirty="0"/>
              <a:t>Remind the member of the DSO availability on all three days this week to work on any VA issues they may have, including starting claims.  Thank member for his/her time and cooperation. </a:t>
            </a:r>
          </a:p>
          <a:p>
            <a:endParaRPr lang="en-US" dirty="0"/>
          </a:p>
        </p:txBody>
      </p:sp>
    </p:spTree>
    <p:extLst>
      <p:ext uri="{BB962C8B-B14F-4D97-AF65-F5344CB8AC3E}">
        <p14:creationId xmlns:p14="http://schemas.microsoft.com/office/powerpoint/2010/main" val="339847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codes for calls and visits</a:t>
            </a:r>
          </a:p>
        </p:txBody>
      </p:sp>
      <p:sp>
        <p:nvSpPr>
          <p:cNvPr id="4" name="Content Placeholder 2"/>
          <p:cNvSpPr>
            <a:spLocks noGrp="1"/>
          </p:cNvSpPr>
          <p:nvPr>
            <p:ph idx="1"/>
          </p:nvPr>
        </p:nvSpPr>
        <p:spPr>
          <a:xfrm>
            <a:off x="561860" y="2091675"/>
            <a:ext cx="8124939" cy="3967465"/>
          </a:xfrm>
        </p:spPr>
        <p:txBody>
          <a:bodyPr numCol="2" spcCol="274320">
            <a:noAutofit/>
          </a:bodyPr>
          <a:lstStyle/>
          <a:p>
            <a:pPr marL="0" indent="0">
              <a:spcBef>
                <a:spcPts val="600"/>
              </a:spcBef>
              <a:buNone/>
            </a:pPr>
            <a:r>
              <a:rPr lang="en-US" sz="1800" dirty="0"/>
              <a:t>LVM  =  Left voice message</a:t>
            </a:r>
          </a:p>
          <a:p>
            <a:pPr marL="0" indent="0">
              <a:spcBef>
                <a:spcPts val="600"/>
              </a:spcBef>
              <a:buNone/>
            </a:pPr>
            <a:r>
              <a:rPr lang="en-US" sz="1800" dirty="0"/>
              <a:t>LMP = Left message person </a:t>
            </a:r>
          </a:p>
          <a:p>
            <a:pPr marL="0" indent="0">
              <a:spcBef>
                <a:spcPts val="600"/>
              </a:spcBef>
              <a:buNone/>
            </a:pPr>
            <a:r>
              <a:rPr lang="en-US" sz="1800" dirty="0"/>
              <a:t>TFR = Transfer and Post #</a:t>
            </a:r>
          </a:p>
          <a:p>
            <a:pPr marL="0" indent="0">
              <a:spcBef>
                <a:spcPts val="600"/>
              </a:spcBef>
              <a:buNone/>
            </a:pPr>
            <a:r>
              <a:rPr lang="en-US" sz="1800" dirty="0"/>
              <a:t>NA = No Answer/No Machine</a:t>
            </a:r>
          </a:p>
          <a:p>
            <a:pPr marL="0" indent="0">
              <a:spcBef>
                <a:spcPts val="600"/>
              </a:spcBef>
              <a:buNone/>
            </a:pPr>
            <a:r>
              <a:rPr lang="en-US" sz="1800" dirty="0"/>
              <a:t>NI = Not Interested</a:t>
            </a:r>
          </a:p>
          <a:p>
            <a:pPr marL="0" indent="0">
              <a:spcBef>
                <a:spcPts val="600"/>
              </a:spcBef>
              <a:buNone/>
            </a:pPr>
            <a:r>
              <a:rPr lang="en-US" sz="1800" dirty="0"/>
              <a:t>WN = Wrong Number </a:t>
            </a:r>
            <a:br>
              <a:rPr lang="en-US" sz="1800" dirty="0"/>
            </a:br>
            <a:r>
              <a:rPr lang="en-US" sz="1800" i="1" dirty="0"/>
              <a:t>(cross out number on list)</a:t>
            </a:r>
          </a:p>
          <a:p>
            <a:pPr marL="0" indent="0">
              <a:spcBef>
                <a:spcPts val="600"/>
              </a:spcBef>
              <a:buNone/>
            </a:pPr>
            <a:r>
              <a:rPr lang="en-US" sz="1800" dirty="0"/>
              <a:t>DEC = Deceased</a:t>
            </a:r>
          </a:p>
          <a:p>
            <a:pPr marL="0" indent="0">
              <a:spcBef>
                <a:spcPts val="600"/>
              </a:spcBef>
              <a:buNone/>
            </a:pPr>
            <a:r>
              <a:rPr lang="en-US" sz="1800" dirty="0"/>
              <a:t>CB = Call Back </a:t>
            </a:r>
            <a:br>
              <a:rPr lang="en-US" sz="1800" dirty="0"/>
            </a:br>
            <a:r>
              <a:rPr lang="en-US" sz="1800" i="1" dirty="0"/>
              <a:t>(make sure you indicate </a:t>
            </a:r>
            <a:br>
              <a:rPr lang="en-US" sz="1800" i="1" dirty="0"/>
            </a:br>
            <a:r>
              <a:rPr lang="en-US" sz="1800" i="1" dirty="0"/>
              <a:t>WHEN to call back)</a:t>
            </a:r>
          </a:p>
          <a:p>
            <a:pPr marL="0" indent="0">
              <a:spcBef>
                <a:spcPts val="600"/>
              </a:spcBef>
              <a:buNone/>
            </a:pPr>
            <a:r>
              <a:rPr lang="en-US" sz="1800" dirty="0"/>
              <a:t>LP =  Left Packet </a:t>
            </a:r>
            <a:br>
              <a:rPr lang="en-US" sz="1800" dirty="0"/>
            </a:br>
            <a:r>
              <a:rPr lang="en-US" sz="1800" i="1" dirty="0"/>
              <a:t>(always leave packets at door and NEVER in mailbox, which is illegal)</a:t>
            </a:r>
          </a:p>
          <a:p>
            <a:pPr marL="0" indent="0">
              <a:spcBef>
                <a:spcPts val="600"/>
              </a:spcBef>
              <a:buNone/>
            </a:pPr>
            <a:r>
              <a:rPr lang="en-US" sz="1800" dirty="0"/>
              <a:t>WA =  Wrong address</a:t>
            </a:r>
          </a:p>
          <a:p>
            <a:pPr marL="0" indent="0">
              <a:spcBef>
                <a:spcPts val="600"/>
              </a:spcBef>
              <a:buNone/>
            </a:pPr>
            <a:endParaRPr lang="en-US" sz="1800" dirty="0"/>
          </a:p>
          <a:p>
            <a:pPr marL="0" indent="0">
              <a:spcBef>
                <a:spcPts val="600"/>
              </a:spcBef>
              <a:buNone/>
            </a:pPr>
            <a:r>
              <a:rPr lang="en-US" sz="1800" dirty="0"/>
              <a:t>There will be other situations that we don’t have a code for. Just put as much information as you can pertaining to the phone call or home visit in right hand column of that individual’s listing.  </a:t>
            </a:r>
          </a:p>
        </p:txBody>
      </p:sp>
    </p:spTree>
    <p:extLst>
      <p:ext uri="{BB962C8B-B14F-4D97-AF65-F5344CB8AC3E}">
        <p14:creationId xmlns:p14="http://schemas.microsoft.com/office/powerpoint/2010/main" val="188466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0945"/>
            <a:ext cx="7886700" cy="631680"/>
          </a:xfrm>
        </p:spPr>
        <p:txBody>
          <a:bodyPr/>
          <a:lstStyle/>
          <a:p>
            <a:r>
              <a:rPr lang="en-US" dirty="0"/>
              <a:t>Timeline/Schedule of Events</a:t>
            </a:r>
          </a:p>
        </p:txBody>
      </p:sp>
      <p:sp>
        <p:nvSpPr>
          <p:cNvPr id="3" name="Content Placeholder 2"/>
          <p:cNvSpPr>
            <a:spLocks noGrp="1"/>
          </p:cNvSpPr>
          <p:nvPr>
            <p:ph idx="1"/>
          </p:nvPr>
        </p:nvSpPr>
        <p:spPr>
          <a:xfrm>
            <a:off x="457200" y="2196790"/>
            <a:ext cx="8229600" cy="4457398"/>
          </a:xfrm>
        </p:spPr>
        <p:txBody>
          <a:bodyPr vert="horz" lIns="91440" tIns="45720" rIns="91440" bIns="45720" rtlCol="0" anchor="t">
            <a:noAutofit/>
          </a:bodyPr>
          <a:lstStyle/>
          <a:p>
            <a:r>
              <a:rPr lang="en-US" sz="2000" dirty="0">
                <a:latin typeface="Helvetica"/>
                <a:cs typeface="Helvetica"/>
              </a:rPr>
              <a:t>National staff will be able to do transfers at the event. New cards will be generated from the National Headquarters.</a:t>
            </a:r>
          </a:p>
          <a:p>
            <a:r>
              <a:rPr lang="en-US" sz="2000" dirty="0"/>
              <a:t>Door-to-door knocking to expired members, if able.</a:t>
            </a:r>
          </a:p>
          <a:p>
            <a:r>
              <a:rPr lang="en-US" sz="2000" dirty="0"/>
              <a:t>Ensure local authorities know we are going to contact our members.</a:t>
            </a:r>
          </a:p>
          <a:p>
            <a:r>
              <a:rPr lang="en-US" sz="2000" dirty="0"/>
              <a:t>MapPoint or use GPS to plot addresses on map.</a:t>
            </a:r>
          </a:p>
          <a:p>
            <a:r>
              <a:rPr lang="en-US" sz="2000" dirty="0"/>
              <a:t>Military outreach with any component if there’s an opportunity.</a:t>
            </a:r>
          </a:p>
          <a:p>
            <a:r>
              <a:rPr lang="en-US" sz="2000" dirty="0"/>
              <a:t>Build packets for leave behind:</a:t>
            </a:r>
          </a:p>
          <a:p>
            <a:pPr lvl="1"/>
            <a:r>
              <a:rPr lang="en-US" dirty="0"/>
              <a:t>Why You Should Belong</a:t>
            </a:r>
          </a:p>
          <a:p>
            <a:pPr lvl="1"/>
            <a:r>
              <a:rPr lang="en-US" dirty="0"/>
              <a:t>This Is The American Legion</a:t>
            </a:r>
          </a:p>
          <a:p>
            <a:pPr lvl="1"/>
            <a:r>
              <a:rPr lang="en-US" dirty="0"/>
              <a:t>Membership Applications</a:t>
            </a:r>
          </a:p>
          <a:p>
            <a:pPr lvl="1"/>
            <a:r>
              <a:rPr lang="en-US" dirty="0"/>
              <a:t>Member Data Forms</a:t>
            </a:r>
          </a:p>
          <a:p>
            <a:pPr lvl="1"/>
            <a:r>
              <a:rPr lang="en-US" dirty="0"/>
              <a:t>Post/Department newsletter</a:t>
            </a:r>
          </a:p>
        </p:txBody>
      </p:sp>
    </p:spTree>
    <p:extLst>
      <p:ext uri="{BB962C8B-B14F-4D97-AF65-F5344CB8AC3E}">
        <p14:creationId xmlns:p14="http://schemas.microsoft.com/office/powerpoint/2010/main" val="347532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4259"/>
            <a:ext cx="7886700" cy="411957"/>
          </a:xfrm>
        </p:spPr>
        <p:txBody>
          <a:bodyPr/>
          <a:lstStyle/>
          <a:p>
            <a:r>
              <a:rPr lang="en-US" dirty="0"/>
              <a:t>After the Event</a:t>
            </a:r>
          </a:p>
        </p:txBody>
      </p:sp>
      <p:sp>
        <p:nvSpPr>
          <p:cNvPr id="3" name="Content Placeholder 2"/>
          <p:cNvSpPr>
            <a:spLocks noGrp="1"/>
          </p:cNvSpPr>
          <p:nvPr>
            <p:ph idx="1"/>
          </p:nvPr>
        </p:nvSpPr>
        <p:spPr>
          <a:xfrm>
            <a:off x="457200" y="1861852"/>
            <a:ext cx="8229600" cy="4264312"/>
          </a:xfrm>
        </p:spPr>
        <p:txBody>
          <a:bodyPr vert="horz" lIns="91440" tIns="45720" rIns="91440" bIns="45720" rtlCol="0" anchor="t">
            <a:noAutofit/>
          </a:bodyPr>
          <a:lstStyle/>
          <a:p>
            <a:r>
              <a:rPr lang="en-US" dirty="0"/>
              <a:t>National staff will finish processing transfers, send new card and send follow-up letter indicating transfer has been processed with information about their new post.  If necessary, info detailing follow-up event will be included.  </a:t>
            </a:r>
          </a:p>
          <a:p>
            <a:r>
              <a:rPr lang="en-US" dirty="0">
                <a:latin typeface="Helvetica"/>
                <a:cs typeface="Helvetica"/>
              </a:rPr>
              <a:t>Departments and districts will ensure posts engage these newly obtained members immediately!</a:t>
            </a:r>
          </a:p>
          <a:p>
            <a:r>
              <a:rPr lang="en-US" dirty="0"/>
              <a:t>DMS headquarters post transfers will count on the National Membership Report, and, in some cases, your Department Membership Report (check with your department headquarters).</a:t>
            </a:r>
          </a:p>
        </p:txBody>
      </p:sp>
    </p:spTree>
    <p:extLst>
      <p:ext uri="{BB962C8B-B14F-4D97-AF65-F5344CB8AC3E}">
        <p14:creationId xmlns:p14="http://schemas.microsoft.com/office/powerpoint/2010/main" val="229997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5166"/>
            <a:ext cx="7886700" cy="716853"/>
          </a:xfrm>
        </p:spPr>
        <p:txBody>
          <a:bodyPr/>
          <a:lstStyle/>
          <a:p>
            <a:r>
              <a:rPr lang="en-US" dirty="0"/>
              <a:t>Follow-up Timeline</a:t>
            </a:r>
          </a:p>
        </p:txBody>
      </p:sp>
      <p:sp>
        <p:nvSpPr>
          <p:cNvPr id="3" name="Content Placeholder 2"/>
          <p:cNvSpPr>
            <a:spLocks noGrp="1"/>
          </p:cNvSpPr>
          <p:nvPr>
            <p:ph idx="1"/>
          </p:nvPr>
        </p:nvSpPr>
        <p:spPr>
          <a:xfrm>
            <a:off x="628650" y="2071171"/>
            <a:ext cx="7886700" cy="3531663"/>
          </a:xfrm>
        </p:spPr>
        <p:txBody>
          <a:bodyPr/>
          <a:lstStyle/>
          <a:p>
            <a:r>
              <a:rPr lang="en-US" dirty="0"/>
              <a:t>Follow up on any messages left or returned calls from the event using the same scripts and protocols supplied during training.  </a:t>
            </a:r>
          </a:p>
          <a:p>
            <a:r>
              <a:rPr lang="en-US" dirty="0"/>
              <a:t>Any transfers made after the event should be processed normally through your department headquarters.</a:t>
            </a:r>
          </a:p>
          <a:p>
            <a:r>
              <a:rPr lang="en-US" dirty="0"/>
              <a:t>Continue to work listings left with posts and/or districts.  </a:t>
            </a:r>
          </a:p>
          <a:p>
            <a:endParaRPr lang="en-US" dirty="0"/>
          </a:p>
        </p:txBody>
      </p:sp>
    </p:spTree>
    <p:extLst>
      <p:ext uri="{BB962C8B-B14F-4D97-AF65-F5344CB8AC3E}">
        <p14:creationId xmlns:p14="http://schemas.microsoft.com/office/powerpoint/2010/main" val="222218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5166"/>
            <a:ext cx="7886700" cy="994174"/>
          </a:xfrm>
        </p:spPr>
        <p:txBody>
          <a:bodyPr/>
          <a:lstStyle/>
          <a:p>
            <a:r>
              <a:rPr lang="en-US" dirty="0"/>
              <a:t>Recognition and Awards</a:t>
            </a:r>
          </a:p>
        </p:txBody>
      </p:sp>
      <p:sp>
        <p:nvSpPr>
          <p:cNvPr id="3" name="Content Placeholder 2"/>
          <p:cNvSpPr>
            <a:spLocks noGrp="1"/>
          </p:cNvSpPr>
          <p:nvPr>
            <p:ph idx="1"/>
          </p:nvPr>
        </p:nvSpPr>
        <p:spPr>
          <a:xfrm>
            <a:off x="524095" y="2249340"/>
            <a:ext cx="7886700" cy="2030253"/>
          </a:xfrm>
        </p:spPr>
        <p:txBody>
          <a:bodyPr/>
          <a:lstStyle/>
          <a:p>
            <a:r>
              <a:rPr lang="en-US" dirty="0"/>
              <a:t>Who to recognize?  Volunteers!  </a:t>
            </a:r>
          </a:p>
          <a:p>
            <a:r>
              <a:rPr lang="en-US" dirty="0"/>
              <a:t>Why do we recognize?</a:t>
            </a:r>
          </a:p>
          <a:p>
            <a:r>
              <a:rPr lang="en-US" dirty="0"/>
              <a:t>How to recognize?</a:t>
            </a:r>
          </a:p>
          <a:p>
            <a:r>
              <a:rPr lang="en-US" dirty="0"/>
              <a:t>Do certificates of appreciation upon return from event.  </a:t>
            </a:r>
          </a:p>
          <a:p>
            <a:endParaRPr lang="en-US" dirty="0"/>
          </a:p>
        </p:txBody>
      </p:sp>
    </p:spTree>
    <p:extLst>
      <p:ext uri="{BB962C8B-B14F-4D97-AF65-F5344CB8AC3E}">
        <p14:creationId xmlns:p14="http://schemas.microsoft.com/office/powerpoint/2010/main" val="201304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6940"/>
            <a:ext cx="7886700" cy="694061"/>
          </a:xfrm>
        </p:spPr>
        <p:txBody>
          <a:bodyPr/>
          <a:lstStyle/>
          <a:p>
            <a:r>
              <a:rPr lang="en-US" dirty="0"/>
              <a:t>Post Membership Success</a:t>
            </a:r>
          </a:p>
        </p:txBody>
      </p:sp>
      <p:sp>
        <p:nvSpPr>
          <p:cNvPr id="3" name="Content Placeholder 2"/>
          <p:cNvSpPr>
            <a:spLocks noGrp="1"/>
          </p:cNvSpPr>
          <p:nvPr>
            <p:ph idx="1"/>
          </p:nvPr>
        </p:nvSpPr>
        <p:spPr>
          <a:xfrm>
            <a:off x="628650" y="2151082"/>
            <a:ext cx="7886700" cy="4040397"/>
          </a:xfrm>
        </p:spPr>
        <p:txBody>
          <a:bodyPr>
            <a:noAutofit/>
          </a:bodyPr>
          <a:lstStyle/>
          <a:p>
            <a:pPr marL="0" indent="0">
              <a:buNone/>
            </a:pPr>
            <a:r>
              <a:rPr lang="en-US" dirty="0">
                <a:ea typeface="ＭＳ Ｐゴシック" pitchFamily="34" charset="-128"/>
              </a:rPr>
              <a:t>Develop a Post Membership Committee/Team</a:t>
            </a:r>
          </a:p>
          <a:p>
            <a:r>
              <a:rPr lang="en-US" dirty="0">
                <a:ea typeface="ＭＳ Ｐゴシック" pitchFamily="34" charset="-128"/>
              </a:rPr>
              <a:t>Divide up the work…assign </a:t>
            </a:r>
            <a:r>
              <a:rPr lang="en-US" i="1" dirty="0">
                <a:ea typeface="ＭＳ Ｐゴシック" pitchFamily="34" charset="-128"/>
              </a:rPr>
              <a:t>specific</a:t>
            </a:r>
            <a:r>
              <a:rPr lang="en-US" dirty="0">
                <a:ea typeface="ＭＳ Ｐゴシック" pitchFamily="34" charset="-128"/>
              </a:rPr>
              <a:t> responsibilities</a:t>
            </a:r>
          </a:p>
          <a:p>
            <a:r>
              <a:rPr lang="en-US" dirty="0">
                <a:ea typeface="ＭＳ Ｐゴシック" pitchFamily="34" charset="-128"/>
              </a:rPr>
              <a:t>Involve the entire membership and make membership a continuous American Legion Family project</a:t>
            </a:r>
          </a:p>
          <a:p>
            <a:pPr lvl="2">
              <a:buClr>
                <a:schemeClr val="accent5"/>
              </a:buClr>
              <a:buFont typeface="Arial" panose="020B0604020202020204" pitchFamily="34" charset="0"/>
              <a:buChar char="•"/>
            </a:pPr>
            <a:r>
              <a:rPr lang="en-US" altLang="ja-JP" sz="2400" dirty="0"/>
              <a:t> The American Legion </a:t>
            </a:r>
          </a:p>
          <a:p>
            <a:pPr lvl="2">
              <a:buClr>
                <a:schemeClr val="accent5"/>
              </a:buClr>
              <a:buFont typeface="Arial" panose="020B0604020202020204" pitchFamily="34" charset="0"/>
              <a:buChar char="•"/>
            </a:pPr>
            <a:r>
              <a:rPr lang="en-US" altLang="ja-JP" sz="2400" dirty="0"/>
              <a:t> Auxiliary Legion Auxiliary</a:t>
            </a:r>
          </a:p>
          <a:p>
            <a:pPr lvl="2">
              <a:buClr>
                <a:schemeClr val="accent5"/>
              </a:buClr>
              <a:buFont typeface="Arial" panose="020B0604020202020204" pitchFamily="34" charset="0"/>
              <a:buChar char="•"/>
            </a:pPr>
            <a:r>
              <a:rPr lang="en-US" altLang="ja-JP" sz="2400" dirty="0"/>
              <a:t> Sons of The American Legion</a:t>
            </a:r>
          </a:p>
          <a:p>
            <a:pPr lvl="2">
              <a:buClr>
                <a:schemeClr val="accent5"/>
              </a:buClr>
              <a:buFont typeface="Arial" panose="020B0604020202020204" pitchFamily="34" charset="0"/>
              <a:buChar char="•"/>
            </a:pPr>
            <a:r>
              <a:rPr lang="en-US" sz="2400" dirty="0">
                <a:ea typeface="ＭＳ Ｐゴシック" pitchFamily="34" charset="-128"/>
              </a:rPr>
              <a:t> American Legion Riders</a:t>
            </a:r>
            <a:endParaRPr lang="en-US" sz="2400" dirty="0"/>
          </a:p>
        </p:txBody>
      </p:sp>
    </p:spTree>
    <p:extLst>
      <p:ext uri="{BB962C8B-B14F-4D97-AF65-F5344CB8AC3E}">
        <p14:creationId xmlns:p14="http://schemas.microsoft.com/office/powerpoint/2010/main" val="313600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28" y="1253930"/>
            <a:ext cx="7886700" cy="994174"/>
          </a:xfrm>
        </p:spPr>
        <p:txBody>
          <a:bodyPr/>
          <a:lstStyle/>
          <a:p>
            <a:r>
              <a:rPr lang="en-US" dirty="0"/>
              <a:t>Timeline/Schedule of Events</a:t>
            </a:r>
          </a:p>
        </p:txBody>
      </p:sp>
      <p:sp>
        <p:nvSpPr>
          <p:cNvPr id="3" name="Content Placeholder 2"/>
          <p:cNvSpPr>
            <a:spLocks noGrp="1"/>
          </p:cNvSpPr>
          <p:nvPr>
            <p:ph idx="1"/>
          </p:nvPr>
        </p:nvSpPr>
        <p:spPr>
          <a:xfrm>
            <a:off x="816154" y="2076832"/>
            <a:ext cx="7612380" cy="3899856"/>
          </a:xfrm>
        </p:spPr>
        <p:txBody>
          <a:bodyPr vert="horz" lIns="91440" tIns="45720" rIns="91440" bIns="45720" rtlCol="0" anchor="t">
            <a:noAutofit/>
          </a:bodyPr>
          <a:lstStyle/>
          <a:p>
            <a:r>
              <a:rPr lang="en-US" dirty="0">
                <a:latin typeface="Helvetica"/>
                <a:cs typeface="Helvetica"/>
              </a:rPr>
              <a:t>District commander or vice commander works with department to determine need. </a:t>
            </a:r>
            <a:endParaRPr lang="en-US" dirty="0"/>
          </a:p>
          <a:p>
            <a:r>
              <a:rPr lang="en-US" dirty="0">
                <a:latin typeface="Helvetica"/>
                <a:cs typeface="Helvetica"/>
              </a:rPr>
              <a:t>Department invites national staff and sets dates for event at least 6-8 weeks in advance.</a:t>
            </a:r>
            <a:endParaRPr lang="en-US" dirty="0">
              <a:cs typeface="Helvetica" pitchFamily="2" charset="0"/>
            </a:endParaRPr>
          </a:p>
          <a:p>
            <a:r>
              <a:rPr lang="en-US" dirty="0">
                <a:latin typeface="Helvetica"/>
                <a:cs typeface="Helvetica"/>
              </a:rPr>
              <a:t>Primary point of  contact is district commander or vice commander.</a:t>
            </a:r>
          </a:p>
          <a:p>
            <a:r>
              <a:rPr lang="en-US" dirty="0">
                <a:latin typeface="Helvetica"/>
                <a:cs typeface="Helvetica"/>
              </a:rPr>
              <a:t>Home base location identified for 2 to 4-day event.</a:t>
            </a:r>
          </a:p>
        </p:txBody>
      </p:sp>
    </p:spTree>
    <p:extLst>
      <p:ext uri="{BB962C8B-B14F-4D97-AF65-F5344CB8AC3E}">
        <p14:creationId xmlns:p14="http://schemas.microsoft.com/office/powerpoint/2010/main" val="78505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36250"/>
            <a:ext cx="7886700" cy="2181715"/>
          </a:xfrm>
        </p:spPr>
        <p:txBody>
          <a:bodyPr vert="horz" lIns="91440" tIns="45720" rIns="91440" bIns="45720" rtlCol="0" anchor="t">
            <a:noAutofit/>
          </a:bodyPr>
          <a:lstStyle/>
          <a:p>
            <a:pPr>
              <a:lnSpc>
                <a:spcPct val="80000"/>
              </a:lnSpc>
            </a:pPr>
            <a:r>
              <a:rPr lang="en-US" dirty="0">
                <a:ea typeface="ＭＳ Ｐゴシック" pitchFamily="34" charset="-128"/>
              </a:rPr>
              <a:t>Post officers must commit to meeting expectations</a:t>
            </a:r>
          </a:p>
          <a:p>
            <a:pPr>
              <a:lnSpc>
                <a:spcPct val="80000"/>
              </a:lnSpc>
            </a:pPr>
            <a:r>
              <a:rPr lang="en-US" dirty="0">
                <a:ea typeface="ＭＳ Ｐゴシック" pitchFamily="34" charset="-128"/>
              </a:rPr>
              <a:t>Organize a </a:t>
            </a:r>
            <a:r>
              <a:rPr lang="en-US" i="1" dirty="0">
                <a:ea typeface="ＭＳ Ｐゴシック" pitchFamily="34" charset="-128"/>
              </a:rPr>
              <a:t>motivated</a:t>
            </a:r>
            <a:r>
              <a:rPr lang="en-US" dirty="0">
                <a:ea typeface="ＭＳ Ｐゴシック" pitchFamily="34" charset="-128"/>
              </a:rPr>
              <a:t> committee</a:t>
            </a:r>
          </a:p>
          <a:p>
            <a:pPr>
              <a:lnSpc>
                <a:spcPct val="80000"/>
              </a:lnSpc>
            </a:pPr>
            <a:r>
              <a:rPr lang="en-US" b="1" dirty="0">
                <a:latin typeface="Helvetica"/>
                <a:ea typeface="ＭＳ Ｐゴシック"/>
                <a:cs typeface="Helvetica"/>
              </a:rPr>
              <a:t>Have a written action plan </a:t>
            </a:r>
            <a:endParaRPr lang="en-US" b="1" dirty="0">
              <a:ea typeface="ＭＳ Ｐゴシック" pitchFamily="34" charset="-128"/>
              <a:cs typeface="Helvetica"/>
            </a:endParaRPr>
          </a:p>
          <a:p>
            <a:pPr>
              <a:lnSpc>
                <a:spcPct val="80000"/>
              </a:lnSpc>
            </a:pPr>
            <a:r>
              <a:rPr lang="en-US" dirty="0">
                <a:ea typeface="ＭＳ Ｐゴシック" pitchFamily="34" charset="-128"/>
              </a:rPr>
              <a:t>Engage to retain</a:t>
            </a:r>
          </a:p>
          <a:p>
            <a:pPr>
              <a:lnSpc>
                <a:spcPct val="80000"/>
              </a:lnSpc>
            </a:pPr>
            <a:r>
              <a:rPr lang="en-US" dirty="0">
                <a:ea typeface="ＭＳ Ｐゴシック" pitchFamily="34" charset="-128"/>
              </a:rPr>
              <a:t>Reward successes</a:t>
            </a:r>
          </a:p>
        </p:txBody>
      </p:sp>
      <p:sp>
        <p:nvSpPr>
          <p:cNvPr id="6" name="Title 1">
            <a:extLst>
              <a:ext uri="{FF2B5EF4-FFF2-40B4-BE49-F238E27FC236}">
                <a16:creationId xmlns:a16="http://schemas.microsoft.com/office/drawing/2014/main" id="{4E5D40B0-624C-814B-B15B-1755E544EDBB}"/>
              </a:ext>
            </a:extLst>
          </p:cNvPr>
          <p:cNvSpPr>
            <a:spLocks noGrp="1"/>
          </p:cNvSpPr>
          <p:nvPr>
            <p:ph type="title"/>
          </p:nvPr>
        </p:nvSpPr>
        <p:spPr>
          <a:xfrm>
            <a:off x="628650" y="1266940"/>
            <a:ext cx="7886700" cy="694061"/>
          </a:xfrm>
        </p:spPr>
        <p:txBody>
          <a:bodyPr/>
          <a:lstStyle/>
          <a:p>
            <a:r>
              <a:rPr lang="en-US" dirty="0"/>
              <a:t>Post Membership Success</a:t>
            </a:r>
          </a:p>
        </p:txBody>
      </p:sp>
    </p:spTree>
    <p:extLst>
      <p:ext uri="{BB962C8B-B14F-4D97-AF65-F5344CB8AC3E}">
        <p14:creationId xmlns:p14="http://schemas.microsoft.com/office/powerpoint/2010/main" val="226090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5169" y="1670411"/>
            <a:ext cx="2733766" cy="471882"/>
          </a:xfrm>
        </p:spPr>
        <p:txBody>
          <a:bodyPr/>
          <a:lstStyle/>
          <a:p>
            <a:r>
              <a:rPr lang="en-US" dirty="0"/>
              <a:t>Questions?</a:t>
            </a:r>
          </a:p>
        </p:txBody>
      </p:sp>
      <p:sp>
        <p:nvSpPr>
          <p:cNvPr id="6" name="Subtitle 2"/>
          <p:cNvSpPr txBox="1">
            <a:spLocks/>
          </p:cNvSpPr>
          <p:nvPr/>
        </p:nvSpPr>
        <p:spPr>
          <a:xfrm>
            <a:off x="702945" y="2612946"/>
            <a:ext cx="3600450" cy="2171700"/>
          </a:xfrm>
          <a:prstGeom prst="rect">
            <a:avLst/>
          </a:prstGeom>
        </p:spPr>
        <p:txBody>
          <a:bodyPr vert="horz" lIns="68580" tIns="34290" rIns="68580" bIns="34290" rtlCol="0">
            <a:normAutofit/>
          </a:bodyPr>
          <a:lstStyle>
            <a:lvl1pPr marL="228540" indent="-228540" algn="l" defTabSz="914175" rtl="0" eaLnBrk="1" latinLnBrk="0" hangingPunct="1">
              <a:lnSpc>
                <a:spcPct val="90000"/>
              </a:lnSpc>
              <a:spcBef>
                <a:spcPts val="998"/>
              </a:spcBef>
              <a:buFont typeface="Arial" panose="020B0604020202020204" pitchFamily="34" charset="0"/>
              <a:buChar char="•"/>
              <a:defRPr sz="2798" kern="1200">
                <a:solidFill>
                  <a:schemeClr val="tx1"/>
                </a:solidFill>
                <a:latin typeface="+mn-lt"/>
                <a:ea typeface="+mn-ea"/>
                <a:cs typeface="+mn-cs"/>
              </a:defRPr>
            </a:lvl1pPr>
            <a:lvl2pPr marL="685628" indent="-228540" algn="l" defTabSz="914175" rtl="0" eaLnBrk="1" latinLnBrk="0" hangingPunct="1">
              <a:lnSpc>
                <a:spcPct val="90000"/>
              </a:lnSpc>
              <a:spcBef>
                <a:spcPts val="503"/>
              </a:spcBef>
              <a:buFont typeface="Arial" panose="020B0604020202020204" pitchFamily="34" charset="0"/>
              <a:buChar char="•"/>
              <a:defRPr sz="2400" kern="1200">
                <a:solidFill>
                  <a:schemeClr val="tx1"/>
                </a:solidFill>
                <a:latin typeface="+mn-lt"/>
                <a:ea typeface="+mn-ea"/>
                <a:cs typeface="+mn-cs"/>
              </a:defRPr>
            </a:lvl2pPr>
            <a:lvl3pPr marL="1142715" indent="-228540" algn="l" defTabSz="914175" rtl="0" eaLnBrk="1" latinLnBrk="0" hangingPunct="1">
              <a:lnSpc>
                <a:spcPct val="90000"/>
              </a:lnSpc>
              <a:spcBef>
                <a:spcPts val="503"/>
              </a:spcBef>
              <a:buFont typeface="Arial" panose="020B0604020202020204" pitchFamily="34" charset="0"/>
              <a:buChar char="•"/>
              <a:defRPr sz="2002" kern="1200">
                <a:solidFill>
                  <a:schemeClr val="tx1"/>
                </a:solidFill>
                <a:latin typeface="+mn-lt"/>
                <a:ea typeface="+mn-ea"/>
                <a:cs typeface="+mn-cs"/>
              </a:defRPr>
            </a:lvl3pPr>
            <a:lvl4pPr marL="1599803"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4pPr>
            <a:lvl5pPr marL="2056883"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5pPr>
            <a:lvl6pPr marL="2513970"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100" dirty="0"/>
              <a:t>American Legion </a:t>
            </a:r>
          </a:p>
          <a:p>
            <a:pPr marL="0" indent="0" algn="ctr">
              <a:lnSpc>
                <a:spcPct val="100000"/>
              </a:lnSpc>
              <a:spcBef>
                <a:spcPts val="0"/>
              </a:spcBef>
              <a:buNone/>
            </a:pPr>
            <a:r>
              <a:rPr lang="en-US" sz="2100" dirty="0"/>
              <a:t>Membership Division</a:t>
            </a:r>
          </a:p>
          <a:p>
            <a:pPr marL="0" indent="0" algn="ctr">
              <a:lnSpc>
                <a:spcPct val="100000"/>
              </a:lnSpc>
              <a:spcBef>
                <a:spcPts val="0"/>
              </a:spcBef>
              <a:buNone/>
            </a:pPr>
            <a:r>
              <a:rPr lang="en-US" sz="2100" dirty="0"/>
              <a:t>PO Box 1055</a:t>
            </a:r>
          </a:p>
          <a:p>
            <a:pPr marL="0" indent="0" algn="ctr">
              <a:lnSpc>
                <a:spcPct val="100000"/>
              </a:lnSpc>
              <a:spcBef>
                <a:spcPts val="0"/>
              </a:spcBef>
              <a:buNone/>
            </a:pPr>
            <a:r>
              <a:rPr lang="en-US" sz="2100" dirty="0"/>
              <a:t>Indianapolis, IN 46206</a:t>
            </a:r>
          </a:p>
          <a:p>
            <a:pPr marL="0" indent="0" algn="ctr">
              <a:lnSpc>
                <a:spcPct val="100000"/>
              </a:lnSpc>
              <a:spcBef>
                <a:spcPts val="0"/>
              </a:spcBef>
              <a:buNone/>
            </a:pPr>
            <a:r>
              <a:rPr lang="en-US" sz="2100" dirty="0"/>
              <a:t>(317) 630-1330</a:t>
            </a:r>
          </a:p>
          <a:p>
            <a:pPr marL="0" indent="0" algn="ctr">
              <a:lnSpc>
                <a:spcPct val="100000"/>
              </a:lnSpc>
              <a:spcBef>
                <a:spcPts val="0"/>
              </a:spcBef>
              <a:buNone/>
            </a:pPr>
            <a:r>
              <a:rPr lang="en-US" sz="2100" dirty="0"/>
              <a:t>membership@legion.org </a:t>
            </a:r>
          </a:p>
          <a:p>
            <a:endParaRPr lang="en-US" sz="2099" dirty="0"/>
          </a:p>
        </p:txBody>
      </p:sp>
      <p:sp>
        <p:nvSpPr>
          <p:cNvPr id="7" name="Subtitle 2"/>
          <p:cNvSpPr txBox="1">
            <a:spLocks/>
          </p:cNvSpPr>
          <p:nvPr/>
        </p:nvSpPr>
        <p:spPr>
          <a:xfrm>
            <a:off x="4914900" y="2666287"/>
            <a:ext cx="3600450" cy="2171700"/>
          </a:xfrm>
          <a:prstGeom prst="rect">
            <a:avLst/>
          </a:prstGeom>
        </p:spPr>
        <p:txBody>
          <a:bodyPr vert="horz" lIns="68580" tIns="34290" rIns="68580" bIns="34290" rtlCol="0">
            <a:normAutofit/>
          </a:bodyPr>
          <a:lstStyle>
            <a:lvl1pPr marL="228540" indent="-228540" algn="l" defTabSz="914175" rtl="0" eaLnBrk="1" latinLnBrk="0" hangingPunct="1">
              <a:lnSpc>
                <a:spcPct val="90000"/>
              </a:lnSpc>
              <a:spcBef>
                <a:spcPts val="998"/>
              </a:spcBef>
              <a:buFont typeface="Arial" panose="020B0604020202020204" pitchFamily="34" charset="0"/>
              <a:buChar char="•"/>
              <a:defRPr sz="2798" kern="1200">
                <a:solidFill>
                  <a:schemeClr val="tx1"/>
                </a:solidFill>
                <a:latin typeface="+mn-lt"/>
                <a:ea typeface="+mn-ea"/>
                <a:cs typeface="+mn-cs"/>
              </a:defRPr>
            </a:lvl1pPr>
            <a:lvl2pPr marL="685628" indent="-228540" algn="l" defTabSz="914175" rtl="0" eaLnBrk="1" latinLnBrk="0" hangingPunct="1">
              <a:lnSpc>
                <a:spcPct val="90000"/>
              </a:lnSpc>
              <a:spcBef>
                <a:spcPts val="503"/>
              </a:spcBef>
              <a:buFont typeface="Arial" panose="020B0604020202020204" pitchFamily="34" charset="0"/>
              <a:buChar char="•"/>
              <a:defRPr sz="2400" kern="1200">
                <a:solidFill>
                  <a:schemeClr val="tx1"/>
                </a:solidFill>
                <a:latin typeface="+mn-lt"/>
                <a:ea typeface="+mn-ea"/>
                <a:cs typeface="+mn-cs"/>
              </a:defRPr>
            </a:lvl2pPr>
            <a:lvl3pPr marL="1142715" indent="-228540" algn="l" defTabSz="914175" rtl="0" eaLnBrk="1" latinLnBrk="0" hangingPunct="1">
              <a:lnSpc>
                <a:spcPct val="90000"/>
              </a:lnSpc>
              <a:spcBef>
                <a:spcPts val="503"/>
              </a:spcBef>
              <a:buFont typeface="Arial" panose="020B0604020202020204" pitchFamily="34" charset="0"/>
              <a:buChar char="•"/>
              <a:defRPr sz="2002" kern="1200">
                <a:solidFill>
                  <a:schemeClr val="tx1"/>
                </a:solidFill>
                <a:latin typeface="+mn-lt"/>
                <a:ea typeface="+mn-ea"/>
                <a:cs typeface="+mn-cs"/>
              </a:defRPr>
            </a:lvl3pPr>
            <a:lvl4pPr marL="1599803"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4pPr>
            <a:lvl5pPr marL="2056883"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5pPr>
            <a:lvl6pPr marL="2513970"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100" dirty="0"/>
              <a:t>Michele Steinmetz</a:t>
            </a:r>
          </a:p>
          <a:p>
            <a:pPr marL="0" indent="0" algn="ctr">
              <a:lnSpc>
                <a:spcPct val="100000"/>
              </a:lnSpc>
              <a:spcBef>
                <a:spcPts val="0"/>
              </a:spcBef>
              <a:buNone/>
            </a:pPr>
            <a:r>
              <a:rPr lang="en-US" sz="2100" dirty="0"/>
              <a:t>Member Engagement Coordinator</a:t>
            </a:r>
          </a:p>
          <a:p>
            <a:pPr marL="0" indent="0" algn="ctr">
              <a:lnSpc>
                <a:spcPct val="100000"/>
              </a:lnSpc>
              <a:spcBef>
                <a:spcPts val="0"/>
              </a:spcBef>
              <a:buNone/>
            </a:pPr>
            <a:r>
              <a:rPr lang="en-US" sz="2100" dirty="0"/>
              <a:t>(317) 630-1379</a:t>
            </a:r>
          </a:p>
          <a:p>
            <a:pPr marL="0" indent="0" algn="ctr">
              <a:lnSpc>
                <a:spcPct val="100000"/>
              </a:lnSpc>
              <a:spcBef>
                <a:spcPts val="0"/>
              </a:spcBef>
              <a:buNone/>
            </a:pPr>
            <a:r>
              <a:rPr lang="en-US" sz="2100" dirty="0"/>
              <a:t>msteinmetz@legion.org </a:t>
            </a:r>
          </a:p>
          <a:p>
            <a:endParaRPr lang="en-US" sz="2100" dirty="0"/>
          </a:p>
        </p:txBody>
      </p:sp>
    </p:spTree>
    <p:extLst>
      <p:ext uri="{BB962C8B-B14F-4D97-AF65-F5344CB8AC3E}">
        <p14:creationId xmlns:p14="http://schemas.microsoft.com/office/powerpoint/2010/main" val="321852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60" y="2248104"/>
            <a:ext cx="7670679" cy="3984663"/>
          </a:xfrm>
        </p:spPr>
        <p:txBody>
          <a:bodyPr/>
          <a:lstStyle/>
          <a:p>
            <a:r>
              <a:rPr lang="en-US" dirty="0"/>
              <a:t>Ensure availability of service officer during event.  </a:t>
            </a:r>
          </a:p>
          <a:p>
            <a:r>
              <a:rPr lang="en-US" dirty="0"/>
              <a:t>Department/district ensures all posts in area are made aware of event and names volunteers from each post to participate and allow phone transfers.</a:t>
            </a:r>
          </a:p>
          <a:p>
            <a:r>
              <a:rPr lang="en-US" dirty="0"/>
              <a:t>National staff member requests listings/data of expired, DMS expired, HQ Post and DMS-admin info from the American Legion IT Division.</a:t>
            </a:r>
          </a:p>
          <a:p>
            <a:r>
              <a:rPr lang="en-US" dirty="0"/>
              <a:t>National staff prepares postcards to mail to all names prior to event.</a:t>
            </a:r>
          </a:p>
        </p:txBody>
      </p:sp>
      <p:sp>
        <p:nvSpPr>
          <p:cNvPr id="6" name="Title 1">
            <a:extLst>
              <a:ext uri="{FF2B5EF4-FFF2-40B4-BE49-F238E27FC236}">
                <a16:creationId xmlns:a16="http://schemas.microsoft.com/office/drawing/2014/main" id="{3393B970-200C-8544-9EE1-453FB1276071}"/>
              </a:ext>
            </a:extLst>
          </p:cNvPr>
          <p:cNvSpPr>
            <a:spLocks noGrp="1"/>
          </p:cNvSpPr>
          <p:nvPr>
            <p:ph type="title"/>
          </p:nvPr>
        </p:nvSpPr>
        <p:spPr>
          <a:xfrm>
            <a:off x="629228" y="1253930"/>
            <a:ext cx="7886700" cy="994174"/>
          </a:xfrm>
        </p:spPr>
        <p:txBody>
          <a:bodyPr/>
          <a:lstStyle/>
          <a:p>
            <a:r>
              <a:rPr lang="en-US" dirty="0"/>
              <a:t>Timeline/Schedule of Events</a:t>
            </a:r>
          </a:p>
        </p:txBody>
      </p:sp>
    </p:spTree>
    <p:extLst>
      <p:ext uri="{BB962C8B-B14F-4D97-AF65-F5344CB8AC3E}">
        <p14:creationId xmlns:p14="http://schemas.microsoft.com/office/powerpoint/2010/main" val="155247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625"/>
            <a:ext cx="7886700" cy="664971"/>
          </a:xfrm>
        </p:spPr>
        <p:txBody>
          <a:bodyPr/>
          <a:lstStyle/>
          <a:p>
            <a:r>
              <a:rPr lang="en-US" dirty="0"/>
              <a:t>Verbal Consent Resolution</a:t>
            </a:r>
          </a:p>
        </p:txBody>
      </p:sp>
      <p:sp>
        <p:nvSpPr>
          <p:cNvPr id="5" name="Content Placeholder 2"/>
          <p:cNvSpPr>
            <a:spLocks noGrp="1"/>
          </p:cNvSpPr>
          <p:nvPr>
            <p:ph idx="1"/>
          </p:nvPr>
        </p:nvSpPr>
        <p:spPr>
          <a:xfrm>
            <a:off x="2285686" y="2091627"/>
            <a:ext cx="4318314" cy="4484664"/>
          </a:xfrm>
        </p:spPr>
        <p:txBody>
          <a:bodyPr>
            <a:noAutofit/>
          </a:bodyPr>
          <a:lstStyle/>
          <a:p>
            <a:pPr algn="ctr">
              <a:lnSpc>
                <a:spcPct val="120000"/>
              </a:lnSpc>
              <a:spcBef>
                <a:spcPts val="0"/>
              </a:spcBef>
              <a:buNone/>
            </a:pPr>
            <a:r>
              <a:rPr lang="en-US" sz="788" b="1" dirty="0"/>
              <a:t>NATIONAL EXECUTIVE COMMITTEE</a:t>
            </a:r>
          </a:p>
          <a:p>
            <a:pPr algn="ctr">
              <a:lnSpc>
                <a:spcPct val="120000"/>
              </a:lnSpc>
              <a:spcBef>
                <a:spcPts val="0"/>
              </a:spcBef>
              <a:buNone/>
            </a:pPr>
            <a:r>
              <a:rPr lang="en-US" sz="788" b="1" dirty="0"/>
              <a:t>OF</a:t>
            </a:r>
          </a:p>
          <a:p>
            <a:pPr algn="ctr">
              <a:lnSpc>
                <a:spcPct val="120000"/>
              </a:lnSpc>
              <a:spcBef>
                <a:spcPts val="0"/>
              </a:spcBef>
              <a:buNone/>
            </a:pPr>
            <a:r>
              <a:rPr lang="en-US" sz="788" b="1" dirty="0"/>
              <a:t>THE AMERICAN LEGION</a:t>
            </a:r>
          </a:p>
          <a:p>
            <a:pPr algn="ctr">
              <a:lnSpc>
                <a:spcPct val="120000"/>
              </a:lnSpc>
              <a:spcBef>
                <a:spcPts val="0"/>
              </a:spcBef>
              <a:buNone/>
            </a:pPr>
            <a:r>
              <a:rPr lang="en-US" sz="788" b="1" dirty="0"/>
              <a:t>INDIANAPOLIS, INDIANA</a:t>
            </a:r>
          </a:p>
          <a:p>
            <a:pPr algn="ctr">
              <a:lnSpc>
                <a:spcPct val="120000"/>
              </a:lnSpc>
              <a:spcBef>
                <a:spcPts val="0"/>
              </a:spcBef>
              <a:buNone/>
            </a:pPr>
            <a:r>
              <a:rPr lang="en-US" sz="788" b="1" dirty="0"/>
              <a:t>OCTOBER 13-14, 2010</a:t>
            </a:r>
          </a:p>
          <a:p>
            <a:pPr>
              <a:buNone/>
            </a:pPr>
            <a:endParaRPr lang="en-US" sz="788" b="1" dirty="0"/>
          </a:p>
          <a:p>
            <a:pPr>
              <a:lnSpc>
                <a:spcPct val="120000"/>
              </a:lnSpc>
              <a:spcBef>
                <a:spcPts val="0"/>
              </a:spcBef>
              <a:buNone/>
            </a:pPr>
            <a:r>
              <a:rPr lang="en-US" sz="788" b="1" dirty="0"/>
              <a:t>Resolution No. 14: Affirmative Consent For Transfer</a:t>
            </a:r>
          </a:p>
          <a:p>
            <a:pPr>
              <a:lnSpc>
                <a:spcPct val="120000"/>
              </a:lnSpc>
              <a:spcBef>
                <a:spcPts val="0"/>
              </a:spcBef>
              <a:buNone/>
            </a:pPr>
            <a:r>
              <a:rPr lang="en-US" sz="788" dirty="0"/>
              <a:t>Origin: Internal Affairs Commission</a:t>
            </a:r>
          </a:p>
          <a:p>
            <a:pPr>
              <a:lnSpc>
                <a:spcPct val="120000"/>
              </a:lnSpc>
              <a:spcBef>
                <a:spcPts val="0"/>
              </a:spcBef>
              <a:buNone/>
            </a:pPr>
            <a:r>
              <a:rPr lang="en-US" sz="788" dirty="0"/>
              <a:t>Submitted by: Internal Affairs Commission</a:t>
            </a:r>
          </a:p>
          <a:p>
            <a:pPr>
              <a:lnSpc>
                <a:spcPct val="120000"/>
              </a:lnSpc>
              <a:spcBef>
                <a:spcPts val="0"/>
              </a:spcBef>
              <a:buNone/>
            </a:pPr>
            <a:r>
              <a:rPr lang="en-US" sz="788" dirty="0"/>
              <a:t>WHEREAS, The American Legion since 1919 has been an organization of volunteers</a:t>
            </a:r>
          </a:p>
          <a:p>
            <a:pPr>
              <a:lnSpc>
                <a:spcPct val="120000"/>
              </a:lnSpc>
              <a:spcBef>
                <a:spcPts val="0"/>
              </a:spcBef>
              <a:buNone/>
            </a:pPr>
            <a:r>
              <a:rPr lang="en-US" sz="788" dirty="0"/>
              <a:t>tied together by four pillars of service; and</a:t>
            </a:r>
          </a:p>
          <a:p>
            <a:pPr>
              <a:lnSpc>
                <a:spcPct val="120000"/>
              </a:lnSpc>
              <a:spcBef>
                <a:spcPts val="0"/>
              </a:spcBef>
              <a:buNone/>
            </a:pPr>
            <a:r>
              <a:rPr lang="en-US" sz="788" dirty="0"/>
              <a:t>WHEREAS, The American Legion since 1919 is an organization where members are</a:t>
            </a:r>
          </a:p>
          <a:p>
            <a:pPr>
              <a:lnSpc>
                <a:spcPct val="120000"/>
              </a:lnSpc>
              <a:spcBef>
                <a:spcPts val="0"/>
              </a:spcBef>
              <a:buNone/>
            </a:pPr>
            <a:r>
              <a:rPr lang="en-US" sz="788" dirty="0"/>
              <a:t>required to sign volunteer consent for membership; and</a:t>
            </a:r>
          </a:p>
          <a:p>
            <a:pPr>
              <a:lnSpc>
                <a:spcPct val="120000"/>
              </a:lnSpc>
              <a:spcBef>
                <a:spcPts val="0"/>
              </a:spcBef>
              <a:buNone/>
            </a:pPr>
            <a:r>
              <a:rPr lang="en-US" sz="788" dirty="0"/>
              <a:t>WHEREAS, The American Legion is a grass roots community based organization with a</a:t>
            </a:r>
          </a:p>
          <a:p>
            <a:pPr>
              <a:lnSpc>
                <a:spcPct val="120000"/>
              </a:lnSpc>
              <a:spcBef>
                <a:spcPts val="0"/>
              </a:spcBef>
              <a:buNone/>
            </a:pPr>
            <a:r>
              <a:rPr lang="en-US" sz="788" dirty="0"/>
              <a:t>focus on veteran’s service on a voluntary basis; and</a:t>
            </a:r>
          </a:p>
          <a:p>
            <a:pPr>
              <a:lnSpc>
                <a:spcPct val="120000"/>
              </a:lnSpc>
              <a:spcBef>
                <a:spcPts val="0"/>
              </a:spcBef>
              <a:buNone/>
            </a:pPr>
            <a:r>
              <a:rPr lang="en-US" sz="788" dirty="0"/>
              <a:t>WHEREAS, The American Legion encourages individuals to become members of the</a:t>
            </a:r>
          </a:p>
          <a:p>
            <a:pPr>
              <a:lnSpc>
                <a:spcPct val="120000"/>
              </a:lnSpc>
              <a:spcBef>
                <a:spcPts val="0"/>
              </a:spcBef>
              <a:buNone/>
            </a:pPr>
            <a:r>
              <a:rPr lang="en-US" sz="788" dirty="0"/>
              <a:t>post that they desire and that can best serve both that individual’s preference and the overall</a:t>
            </a:r>
          </a:p>
          <a:p>
            <a:pPr>
              <a:lnSpc>
                <a:spcPct val="120000"/>
              </a:lnSpc>
              <a:spcBef>
                <a:spcPts val="0"/>
              </a:spcBef>
              <a:buNone/>
            </a:pPr>
            <a:r>
              <a:rPr lang="en-US" sz="788" dirty="0"/>
              <a:t>goals and objectives of The American Legion; and</a:t>
            </a:r>
          </a:p>
          <a:p>
            <a:pPr>
              <a:lnSpc>
                <a:spcPct val="120000"/>
              </a:lnSpc>
              <a:spcBef>
                <a:spcPts val="0"/>
              </a:spcBef>
              <a:buNone/>
            </a:pPr>
            <a:r>
              <a:rPr lang="en-US" sz="788" dirty="0"/>
              <a:t>WHEREAS, The current, long standing policy of The American Legion is that an</a:t>
            </a:r>
          </a:p>
          <a:p>
            <a:pPr>
              <a:lnSpc>
                <a:spcPct val="120000"/>
              </a:lnSpc>
              <a:spcBef>
                <a:spcPts val="0"/>
              </a:spcBef>
              <a:buNone/>
            </a:pPr>
            <a:r>
              <a:rPr lang="en-US" sz="788" dirty="0"/>
              <a:t>individual member has the right of affirmative consent concerning his or her membership</a:t>
            </a:r>
          </a:p>
          <a:p>
            <a:pPr>
              <a:lnSpc>
                <a:spcPct val="120000"/>
              </a:lnSpc>
              <a:spcBef>
                <a:spcPts val="0"/>
              </a:spcBef>
              <a:buNone/>
            </a:pPr>
            <a:r>
              <a:rPr lang="en-US" sz="788" dirty="0"/>
              <a:t>affiliation with their American Legion post; and</a:t>
            </a:r>
          </a:p>
          <a:p>
            <a:pPr>
              <a:lnSpc>
                <a:spcPct val="120000"/>
              </a:lnSpc>
              <a:spcBef>
                <a:spcPts val="0"/>
              </a:spcBef>
              <a:buNone/>
            </a:pPr>
            <a:r>
              <a:rPr lang="en-US" sz="788" dirty="0"/>
              <a:t>WHEREAS, The strength of The American Legion lies with its individual members and</a:t>
            </a:r>
          </a:p>
          <a:p>
            <a:pPr>
              <a:lnSpc>
                <a:spcPct val="120000"/>
              </a:lnSpc>
              <a:spcBef>
                <a:spcPts val="0"/>
              </a:spcBef>
              <a:buNone/>
            </a:pPr>
            <a:r>
              <a:rPr lang="en-US" sz="788" dirty="0"/>
              <a:t>their dedication and devotion to their selected American Legion post; now, therefore, be it</a:t>
            </a:r>
          </a:p>
          <a:p>
            <a:pPr>
              <a:lnSpc>
                <a:spcPct val="120000"/>
              </a:lnSpc>
              <a:spcBef>
                <a:spcPts val="0"/>
              </a:spcBef>
              <a:buNone/>
            </a:pPr>
            <a:r>
              <a:rPr lang="en-US" sz="788" b="1" dirty="0"/>
              <a:t>RESOLVED, By the National Executive Committee of The American Legion in</a:t>
            </a:r>
          </a:p>
          <a:p>
            <a:pPr>
              <a:lnSpc>
                <a:spcPct val="120000"/>
              </a:lnSpc>
              <a:spcBef>
                <a:spcPts val="0"/>
              </a:spcBef>
              <a:buNone/>
            </a:pPr>
            <a:r>
              <a:rPr lang="en-US" sz="788" b="1" dirty="0"/>
              <a:t>regular meetings assembled in Indianapolis, Indiana, on October 13-14, 2010, That </a:t>
            </a:r>
          </a:p>
          <a:p>
            <a:pPr>
              <a:lnSpc>
                <a:spcPct val="120000"/>
              </a:lnSpc>
              <a:spcBef>
                <a:spcPts val="0"/>
              </a:spcBef>
              <a:buNone/>
            </a:pPr>
            <a:r>
              <a:rPr lang="en-US" sz="788" b="1" dirty="0"/>
              <a:t>before a membership transfer occurs there must be a Member Data Form 30-001</a:t>
            </a:r>
          </a:p>
          <a:p>
            <a:pPr>
              <a:lnSpc>
                <a:spcPct val="120000"/>
              </a:lnSpc>
              <a:spcBef>
                <a:spcPts val="0"/>
              </a:spcBef>
              <a:buNone/>
            </a:pPr>
            <a:r>
              <a:rPr lang="en-US" sz="788" b="1" dirty="0"/>
              <a:t> (attached)</a:t>
            </a:r>
          </a:p>
          <a:p>
            <a:pPr>
              <a:lnSpc>
                <a:spcPct val="120000"/>
              </a:lnSpc>
              <a:spcBef>
                <a:spcPts val="0"/>
              </a:spcBef>
              <a:buNone/>
            </a:pPr>
            <a:r>
              <a:rPr lang="en-US" sz="788" b="1" dirty="0"/>
              <a:t>provided to National Headquarters, signed by a member or certified by a post</a:t>
            </a:r>
          </a:p>
          <a:p>
            <a:pPr>
              <a:lnSpc>
                <a:spcPct val="120000"/>
              </a:lnSpc>
              <a:spcBef>
                <a:spcPts val="0"/>
              </a:spcBef>
              <a:buNone/>
            </a:pPr>
            <a:r>
              <a:rPr lang="en-US" sz="788" b="1" dirty="0"/>
              <a:t> commander or post adjutant, where member has given his or her oral permission to</a:t>
            </a:r>
          </a:p>
          <a:p>
            <a:pPr>
              <a:lnSpc>
                <a:spcPct val="120000"/>
              </a:lnSpc>
              <a:spcBef>
                <a:spcPts val="0"/>
              </a:spcBef>
              <a:buNone/>
            </a:pPr>
            <a:r>
              <a:rPr lang="en-US" sz="788" b="1" dirty="0"/>
              <a:t> be transferred.</a:t>
            </a:r>
            <a:endParaRPr lang="en-US" sz="788" dirty="0"/>
          </a:p>
        </p:txBody>
      </p:sp>
    </p:spTree>
    <p:extLst>
      <p:ext uri="{BB962C8B-B14F-4D97-AF65-F5344CB8AC3E}">
        <p14:creationId xmlns:p14="http://schemas.microsoft.com/office/powerpoint/2010/main" val="399812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Member Listings</a:t>
            </a:r>
          </a:p>
        </p:txBody>
      </p:sp>
      <p:pic>
        <p:nvPicPr>
          <p:cNvPr id="6" name="Picture 2"/>
          <p:cNvPicPr>
            <a:picLocks noChangeAspect="1" noChangeArrowheads="1"/>
          </p:cNvPicPr>
          <p:nvPr/>
        </p:nvPicPr>
        <p:blipFill>
          <a:blip r:embed="rId2" cstate="print"/>
          <a:srcRect/>
          <a:stretch>
            <a:fillRect/>
          </a:stretch>
        </p:blipFill>
        <p:spPr bwMode="auto">
          <a:xfrm>
            <a:off x="1003177" y="2425281"/>
            <a:ext cx="7137646" cy="3170805"/>
          </a:xfrm>
          <a:prstGeom prst="rect">
            <a:avLst/>
          </a:prstGeom>
          <a:noFill/>
          <a:ln w="9525">
            <a:noFill/>
            <a:miter lim="800000"/>
            <a:headEnd/>
            <a:tailEnd/>
          </a:ln>
        </p:spPr>
      </p:pic>
    </p:spTree>
    <p:extLst>
      <p:ext uri="{BB962C8B-B14F-4D97-AF65-F5344CB8AC3E}">
        <p14:creationId xmlns:p14="http://schemas.microsoft.com/office/powerpoint/2010/main" val="6808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365866"/>
            <a:ext cx="7886700" cy="578414"/>
          </a:xfrm>
        </p:spPr>
        <p:txBody>
          <a:bodyPr/>
          <a:lstStyle/>
          <a:p>
            <a:r>
              <a:rPr lang="en-US" dirty="0"/>
              <a:t>Postcard Mailed Prior to Event</a:t>
            </a:r>
          </a:p>
        </p:txBody>
      </p:sp>
      <p:pic>
        <p:nvPicPr>
          <p:cNvPr id="4" name="Content Placeholder 4" descr="Awareness Campagin Postcard - Colorado"/>
          <p:cNvPicPr>
            <a:picLocks noGrp="1"/>
          </p:cNvPicPr>
          <p:nvPr>
            <p:ph idx="1"/>
          </p:nvPr>
        </p:nvPicPr>
        <p:blipFill rotWithShape="1">
          <a:blip r:embed="rId2" cstate="print">
            <a:extLst>
              <a:ext uri="{28A0092B-C50C-407E-A947-70E740481C1C}">
                <a14:useLocalDpi xmlns:a14="http://schemas.microsoft.com/office/drawing/2010/main" val="0"/>
              </a:ext>
            </a:extLst>
          </a:blip>
          <a:srcRect t="11589" b="890"/>
          <a:stretch/>
        </p:blipFill>
        <p:spPr bwMode="auto">
          <a:xfrm>
            <a:off x="1243595" y="1944280"/>
            <a:ext cx="6656809" cy="4368384"/>
          </a:xfrm>
          <a:prstGeom prst="rect">
            <a:avLst/>
          </a:prstGeom>
          <a:noFill/>
          <a:ln>
            <a:noFill/>
          </a:ln>
        </p:spPr>
      </p:pic>
    </p:spTree>
    <p:extLst>
      <p:ext uri="{BB962C8B-B14F-4D97-AF65-F5344CB8AC3E}">
        <p14:creationId xmlns:p14="http://schemas.microsoft.com/office/powerpoint/2010/main" val="115497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4333"/>
            <a:ext cx="7886700" cy="644996"/>
          </a:xfrm>
        </p:spPr>
        <p:txBody>
          <a:bodyPr/>
          <a:lstStyle/>
          <a:p>
            <a:r>
              <a:rPr lang="en-US" dirty="0"/>
              <a:t>Text on Postcard</a:t>
            </a:r>
          </a:p>
        </p:txBody>
      </p:sp>
      <p:sp>
        <p:nvSpPr>
          <p:cNvPr id="4" name="Content Placeholder 2"/>
          <p:cNvSpPr>
            <a:spLocks noGrp="1"/>
          </p:cNvSpPr>
          <p:nvPr>
            <p:ph idx="1"/>
          </p:nvPr>
        </p:nvSpPr>
        <p:spPr>
          <a:xfrm>
            <a:off x="2472057" y="2588014"/>
            <a:ext cx="4199885" cy="2729885"/>
          </a:xfrm>
        </p:spPr>
        <p:txBody>
          <a:bodyPr>
            <a:normAutofit fontScale="92500" lnSpcReduction="20000"/>
          </a:bodyPr>
          <a:lstStyle/>
          <a:p>
            <a:pPr marL="0" indent="0" algn="ctr">
              <a:spcBef>
                <a:spcPts val="0"/>
              </a:spcBef>
              <a:buNone/>
            </a:pPr>
            <a:r>
              <a:rPr lang="en-US" sz="1500" b="1" u="sng" dirty="0"/>
              <a:t>COMMUNITY SERVICE TO VETERANS EVENT</a:t>
            </a:r>
            <a:endParaRPr lang="en-US" sz="1500" dirty="0"/>
          </a:p>
          <a:p>
            <a:pPr marL="0" indent="0">
              <a:spcBef>
                <a:spcPts val="0"/>
              </a:spcBef>
              <a:buNone/>
            </a:pPr>
            <a:r>
              <a:rPr lang="en-US" sz="1500" b="1" dirty="0"/>
              <a:t> </a:t>
            </a:r>
            <a:endParaRPr lang="en-US" sz="1500" dirty="0"/>
          </a:p>
          <a:p>
            <a:pPr marL="0" indent="0">
              <a:spcBef>
                <a:spcPts val="0"/>
              </a:spcBef>
              <a:buNone/>
            </a:pPr>
            <a:r>
              <a:rPr lang="en-US" sz="1500" dirty="0"/>
              <a:t> 	November 17, 9 am – 4 pm</a:t>
            </a:r>
          </a:p>
          <a:p>
            <a:pPr marL="0" indent="0">
              <a:spcBef>
                <a:spcPts val="0"/>
              </a:spcBef>
              <a:buNone/>
            </a:pPr>
            <a:r>
              <a:rPr lang="en-US" sz="1500" dirty="0"/>
              <a:t>	November 18, 9 am – 1 pm </a:t>
            </a:r>
          </a:p>
          <a:p>
            <a:pPr marL="0" indent="0">
              <a:spcBef>
                <a:spcPts val="0"/>
              </a:spcBef>
              <a:buNone/>
            </a:pPr>
            <a:r>
              <a:rPr lang="en-US" sz="1500" dirty="0"/>
              <a:t>  </a:t>
            </a:r>
          </a:p>
          <a:p>
            <a:pPr marL="0" indent="0">
              <a:spcBef>
                <a:spcPts val="0"/>
              </a:spcBef>
              <a:buNone/>
            </a:pPr>
            <a:r>
              <a:rPr lang="en-US" sz="1500" b="1" dirty="0"/>
              <a:t>   	Temple City Post 279</a:t>
            </a:r>
            <a:endParaRPr lang="en-US" sz="1500" dirty="0"/>
          </a:p>
          <a:p>
            <a:pPr marL="0" indent="0">
              <a:spcBef>
                <a:spcPts val="0"/>
              </a:spcBef>
              <a:buNone/>
            </a:pPr>
            <a:r>
              <a:rPr lang="en-US" sz="1500" b="1" dirty="0"/>
              <a:t>   	9522 Las Tunas Drive</a:t>
            </a:r>
            <a:endParaRPr lang="en-US" sz="1500" dirty="0"/>
          </a:p>
          <a:p>
            <a:pPr marL="0" indent="0">
              <a:spcBef>
                <a:spcPts val="0"/>
              </a:spcBef>
              <a:buNone/>
            </a:pPr>
            <a:r>
              <a:rPr lang="en-US" sz="1500" b="1" dirty="0"/>
              <a:t>   	Temple City, CA  91780</a:t>
            </a:r>
            <a:endParaRPr lang="en-US" sz="1500" dirty="0"/>
          </a:p>
          <a:p>
            <a:pPr marL="0" indent="0">
              <a:spcBef>
                <a:spcPts val="0"/>
              </a:spcBef>
              <a:buNone/>
            </a:pPr>
            <a:endParaRPr lang="en-US" sz="1500" dirty="0"/>
          </a:p>
          <a:p>
            <a:pPr marL="0" indent="0">
              <a:spcBef>
                <a:spcPts val="0"/>
              </a:spcBef>
              <a:buNone/>
            </a:pPr>
            <a:r>
              <a:rPr lang="en-US" sz="1500" dirty="0"/>
              <a:t>	Service Officer Info Available</a:t>
            </a:r>
          </a:p>
          <a:p>
            <a:pPr marL="0" indent="0">
              <a:spcBef>
                <a:spcPts val="0"/>
              </a:spcBef>
              <a:buNone/>
            </a:pPr>
            <a:r>
              <a:rPr lang="en-US" sz="1500" dirty="0"/>
              <a:t> </a:t>
            </a:r>
          </a:p>
          <a:p>
            <a:pPr marL="0" indent="0">
              <a:spcBef>
                <a:spcPts val="0"/>
              </a:spcBef>
              <a:buNone/>
            </a:pPr>
            <a:r>
              <a:rPr lang="en-US" sz="1500" dirty="0"/>
              <a:t>	Contact:  Dave Whalen</a:t>
            </a:r>
          </a:p>
          <a:p>
            <a:pPr marL="0" indent="0">
              <a:spcBef>
                <a:spcPts val="0"/>
              </a:spcBef>
              <a:buNone/>
            </a:pPr>
            <a:r>
              <a:rPr lang="en-US" sz="1500" dirty="0"/>
              <a:t>  	 555-555-5555</a:t>
            </a:r>
          </a:p>
          <a:p>
            <a:pPr marL="0" indent="0">
              <a:spcBef>
                <a:spcPts val="0"/>
              </a:spcBef>
              <a:buNone/>
            </a:pPr>
            <a:r>
              <a:rPr lang="en-US" sz="1500" dirty="0"/>
              <a:t>  	legion@legion.org</a:t>
            </a:r>
          </a:p>
          <a:p>
            <a:pPr>
              <a:spcBef>
                <a:spcPts val="0"/>
              </a:spcBef>
            </a:pPr>
            <a:endParaRPr lang="en-US" dirty="0"/>
          </a:p>
        </p:txBody>
      </p:sp>
    </p:spTree>
    <p:extLst>
      <p:ext uri="{BB962C8B-B14F-4D97-AF65-F5344CB8AC3E}">
        <p14:creationId xmlns:p14="http://schemas.microsoft.com/office/powerpoint/2010/main" val="418656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noGrp="1"/>
          </p:cNvGraphicFramePr>
          <p:nvPr>
            <p:ph idx="1"/>
            <p:extLst>
              <p:ext uri="{D42A27DB-BD31-4B8C-83A1-F6EECF244321}">
                <p14:modId xmlns:p14="http://schemas.microsoft.com/office/powerpoint/2010/main" val="1326985151"/>
              </p:ext>
            </p:extLst>
          </p:nvPr>
        </p:nvGraphicFramePr>
        <p:xfrm>
          <a:off x="2849807" y="2108060"/>
          <a:ext cx="3973873" cy="517852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20000"/>
                    </a:ext>
                  </a:extLst>
                </a:gridCol>
                <a:gridCol w="144240">
                  <a:extLst>
                    <a:ext uri="{9D8B030D-6E8A-4147-A177-3AD203B41FA5}">
                      <a16:colId xmlns:a16="http://schemas.microsoft.com/office/drawing/2014/main" val="20001"/>
                    </a:ext>
                  </a:extLst>
                </a:gridCol>
                <a:gridCol w="3507973">
                  <a:extLst>
                    <a:ext uri="{9D8B030D-6E8A-4147-A177-3AD203B41FA5}">
                      <a16:colId xmlns:a16="http://schemas.microsoft.com/office/drawing/2014/main" val="20002"/>
                    </a:ext>
                  </a:extLst>
                </a:gridCol>
                <a:gridCol w="151121">
                  <a:extLst>
                    <a:ext uri="{9D8B030D-6E8A-4147-A177-3AD203B41FA5}">
                      <a16:colId xmlns:a16="http://schemas.microsoft.com/office/drawing/2014/main" val="20003"/>
                    </a:ext>
                  </a:extLst>
                </a:gridCol>
                <a:gridCol w="145139">
                  <a:extLst>
                    <a:ext uri="{9D8B030D-6E8A-4147-A177-3AD203B41FA5}">
                      <a16:colId xmlns:a16="http://schemas.microsoft.com/office/drawing/2014/main" val="20004"/>
                    </a:ext>
                  </a:extLst>
                </a:gridCol>
              </a:tblGrid>
              <a:tr h="242300">
                <a:tc>
                  <a:txBody>
                    <a:bodyPr/>
                    <a:lstStyle/>
                    <a:p>
                      <a:endParaRPr lang="en-US" sz="1200" dirty="0"/>
                    </a:p>
                  </a:txBody>
                  <a:tcPr marL="0" marR="0" marT="0" marB="0" anchor="ctr"/>
                </a:tc>
                <a:tc>
                  <a:txBody>
                    <a:bodyPr/>
                    <a:lstStyle/>
                    <a:p>
                      <a:endParaRPr lang="en-US" sz="1200" dirty="0"/>
                    </a:p>
                  </a:txBody>
                  <a:tcPr marL="59420" marR="59420" marT="29710" marB="29710"/>
                </a:tc>
                <a:tc>
                  <a:txBody>
                    <a:bodyPr/>
                    <a:lstStyle/>
                    <a:p>
                      <a:endParaRPr lang="en-US" sz="1200" dirty="0"/>
                    </a:p>
                  </a:txBody>
                  <a:tcPr marL="59420" marR="59420" marT="29710" marB="29710"/>
                </a:tc>
                <a:tc>
                  <a:txBody>
                    <a:bodyPr/>
                    <a:lstStyle/>
                    <a:p>
                      <a:endParaRPr lang="en-US" sz="1200" dirty="0"/>
                    </a:p>
                  </a:txBody>
                  <a:tcPr marL="59420" marR="59420" marT="29710" marB="29710"/>
                </a:tc>
                <a:tc>
                  <a:txBody>
                    <a:bodyPr/>
                    <a:lstStyle/>
                    <a:p>
                      <a:endParaRPr lang="en-US" sz="1200" dirty="0"/>
                    </a:p>
                  </a:txBody>
                  <a:tcPr marL="59420" marR="59420" marT="29710" marB="29710"/>
                </a:tc>
                <a:extLst>
                  <a:ext uri="{0D108BD9-81ED-4DB2-BD59-A6C34878D82A}">
                    <a16:rowId xmlns:a16="http://schemas.microsoft.com/office/drawing/2014/main" val="10000"/>
                  </a:ext>
                </a:extLst>
              </a:tr>
              <a:tr h="242300">
                <a:tc>
                  <a:txBody>
                    <a:bodyPr/>
                    <a:lstStyle/>
                    <a:p>
                      <a:pPr marL="0" marR="0" algn="ct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0" marR="0" marT="0" marB="0"/>
                </a:tc>
                <a:tc>
                  <a:txBody>
                    <a:bodyPr/>
                    <a:lstStyle/>
                    <a:p>
                      <a:endParaRPr lang="en-US" sz="1200" dirty="0"/>
                    </a:p>
                  </a:txBody>
                  <a:tcPr marL="59420" marR="59420" marT="29710" marB="29710"/>
                </a:tc>
                <a:tc>
                  <a:txBody>
                    <a:bodyPr/>
                    <a:lstStyle/>
                    <a:p>
                      <a:endParaRPr lang="en-US" sz="1200" dirty="0"/>
                    </a:p>
                  </a:txBody>
                  <a:tcPr marL="59420" marR="59420" marT="29710" marB="29710"/>
                </a:tc>
                <a:tc>
                  <a:txBody>
                    <a:bodyPr/>
                    <a:lstStyle/>
                    <a:p>
                      <a:endParaRPr lang="en-US" sz="1200" dirty="0"/>
                    </a:p>
                  </a:txBody>
                  <a:tcPr marL="59420" marR="59420" marT="29710" marB="29710"/>
                </a:tc>
                <a:tc>
                  <a:txBody>
                    <a:bodyPr/>
                    <a:lstStyle/>
                    <a:p>
                      <a:endParaRPr lang="en-US" sz="1200" dirty="0"/>
                    </a:p>
                  </a:txBody>
                  <a:tcPr marL="59420" marR="59420" marT="29710" marB="29710"/>
                </a:tc>
                <a:extLst>
                  <a:ext uri="{0D108BD9-81ED-4DB2-BD59-A6C34878D82A}">
                    <a16:rowId xmlns:a16="http://schemas.microsoft.com/office/drawing/2014/main" val="10001"/>
                  </a:ext>
                </a:extLst>
              </a:tr>
              <a:tr h="4160520">
                <a:tc>
                  <a:txBody>
                    <a:bodyPr/>
                    <a:lstStyle/>
                    <a:p>
                      <a:pPr marL="0" marR="0">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0" marR="0" marT="0" marB="0"/>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br>
                        <a:rPr lang="en-US" sz="1100" dirty="0">
                          <a:solidFill>
                            <a:schemeClr val="tx1"/>
                          </a:solidFill>
                          <a:effectLst/>
                        </a:rPr>
                      </a:br>
                      <a:r>
                        <a:rPr lang="en-US" sz="1100" dirty="0">
                          <a:solidFill>
                            <a:schemeClr val="tx1"/>
                          </a:solidFill>
                          <a:effectLst/>
                        </a:rPr>
                        <a:t>Dear Wendell King,</a:t>
                      </a:r>
                      <a:br>
                        <a:rPr lang="en-US" sz="1100" dirty="0">
                          <a:solidFill>
                            <a:schemeClr val="tx1"/>
                          </a:solidFill>
                          <a:effectLst/>
                        </a:rPr>
                      </a:br>
                      <a:br>
                        <a:rPr lang="en-US" sz="1100" dirty="0">
                          <a:solidFill>
                            <a:schemeClr val="tx1"/>
                          </a:solidFill>
                          <a:effectLst/>
                        </a:rPr>
                      </a:br>
                      <a:r>
                        <a:rPr lang="en-US" sz="1100" dirty="0">
                          <a:solidFill>
                            <a:schemeClr val="tx1"/>
                          </a:solidFill>
                          <a:effectLst/>
                        </a:rPr>
                        <a:t>Military veterans in and around Wewoka are invited next week for a special service session at American Legion Post 122, located at 209 N. Wewoka Avenue</a:t>
                      </a:r>
                      <a:r>
                        <a:rPr lang="en-US" sz="1100" baseline="0" dirty="0">
                          <a:solidFill>
                            <a:schemeClr val="tx1"/>
                          </a:solidFill>
                          <a:effectLst/>
                        </a:rPr>
                        <a:t> in</a:t>
                      </a:r>
                      <a:r>
                        <a:rPr lang="en-US" sz="1100" dirty="0">
                          <a:solidFill>
                            <a:schemeClr val="tx1"/>
                          </a:solidFill>
                          <a:effectLst/>
                        </a:rPr>
                        <a:t> Wewoka. </a:t>
                      </a:r>
                      <a:br>
                        <a:rPr lang="en-US" sz="1100" dirty="0">
                          <a:solidFill>
                            <a:schemeClr val="tx1"/>
                          </a:solidFill>
                          <a:effectLst/>
                        </a:rPr>
                      </a:br>
                      <a:br>
                        <a:rPr lang="en-US" sz="1100" dirty="0">
                          <a:solidFill>
                            <a:schemeClr val="tx1"/>
                          </a:solidFill>
                          <a:effectLst/>
                        </a:rPr>
                      </a:br>
                      <a:r>
                        <a:rPr lang="en-US" sz="1100" dirty="0">
                          <a:solidFill>
                            <a:schemeClr val="tx1"/>
                          </a:solidFill>
                          <a:effectLst/>
                        </a:rPr>
                        <a:t>National and State Headquarters staff and local members from The American Legion will be in town to discuss veteran’s benefits and service to the community.</a:t>
                      </a:r>
                      <a:br>
                        <a:rPr lang="en-US" sz="1100" dirty="0">
                          <a:solidFill>
                            <a:schemeClr val="tx1"/>
                          </a:solidFill>
                          <a:effectLst/>
                        </a:rPr>
                      </a:br>
                      <a:br>
                        <a:rPr lang="en-US" sz="1100" dirty="0">
                          <a:solidFill>
                            <a:schemeClr val="tx1"/>
                          </a:solidFill>
                          <a:effectLst/>
                        </a:rPr>
                      </a:br>
                      <a:r>
                        <a:rPr lang="en-US" sz="1100" dirty="0">
                          <a:solidFill>
                            <a:schemeClr val="tx1"/>
                          </a:solidFill>
                          <a:effectLst/>
                        </a:rPr>
                        <a:t>All wartime veterans in these areas are invited to American Legion Post 122 to learn more about The American Legion and veteran benefits. Membership and veteran information staff will be available on Thursday, May 26th through Friday, May 27th from 9 am</a:t>
                      </a:r>
                      <a:r>
                        <a:rPr lang="en-US" sz="1100" baseline="0" dirty="0">
                          <a:solidFill>
                            <a:schemeClr val="tx1"/>
                          </a:solidFill>
                          <a:effectLst/>
                        </a:rPr>
                        <a:t> to </a:t>
                      </a:r>
                      <a:r>
                        <a:rPr lang="en-US" sz="1100" dirty="0">
                          <a:solidFill>
                            <a:schemeClr val="tx1"/>
                          </a:solidFill>
                          <a:effectLst/>
                        </a:rPr>
                        <a:t>5:00 pm along with members of local American Legion Posts in this area  to kick off this community and veteran service campaign. </a:t>
                      </a:r>
                      <a:br>
                        <a:rPr lang="en-US" sz="1100" dirty="0">
                          <a:solidFill>
                            <a:schemeClr val="tx1"/>
                          </a:solidFill>
                          <a:effectLst/>
                        </a:rPr>
                      </a:br>
                      <a:br>
                        <a:rPr lang="en-US" sz="1100" dirty="0">
                          <a:solidFill>
                            <a:schemeClr val="tx1"/>
                          </a:solidFill>
                          <a:effectLst/>
                        </a:rPr>
                      </a:br>
                      <a:r>
                        <a:rPr lang="en-US" sz="1100" dirty="0">
                          <a:solidFill>
                            <a:schemeClr val="tx1"/>
                          </a:solidFill>
                          <a:effectLst/>
                        </a:rPr>
                        <a:t>A Veteran Service Officer will be on hand to assist any veteran with benefit questions, grant information, and VA registration. </a:t>
                      </a:r>
                      <a:br>
                        <a:rPr lang="en-US" sz="1100" dirty="0">
                          <a:solidFill>
                            <a:schemeClr val="tx1"/>
                          </a:solidFill>
                          <a:effectLst/>
                        </a:rPr>
                      </a:br>
                      <a:br>
                        <a:rPr lang="en-US" sz="1100" dirty="0">
                          <a:solidFill>
                            <a:schemeClr val="tx1"/>
                          </a:solidFill>
                          <a:effectLst/>
                        </a:rPr>
                      </a:br>
                      <a:r>
                        <a:rPr lang="en-US" sz="1100" dirty="0">
                          <a:solidFill>
                            <a:schemeClr val="tx1"/>
                          </a:solidFill>
                          <a:effectLst/>
                        </a:rPr>
                        <a:t>Contact: Donald Kuntze at 555-555-5555 or </a:t>
                      </a:r>
                      <a:r>
                        <a:rPr lang="en-US" sz="1100" u="sng" dirty="0">
                          <a:solidFill>
                            <a:schemeClr val="tx1"/>
                          </a:solidFill>
                          <a:effectLst/>
                        </a:rPr>
                        <a:t>sr.vice@anywhere.net </a:t>
                      </a:r>
                      <a:r>
                        <a:rPr lang="en-US" sz="1100" dirty="0">
                          <a:solidFill>
                            <a:schemeClr val="tx1"/>
                          </a:solidFill>
                          <a:effectLst/>
                        </a:rPr>
                        <a:t> </a:t>
                      </a:r>
                      <a:endParaRPr lang="en-US" sz="1100" dirty="0">
                        <a:solidFill>
                          <a:schemeClr val="tx1"/>
                        </a:solidFill>
                        <a:effectLst/>
                        <a:latin typeface="Times New Roman" panose="02020603050405020304" pitchFamily="18" charset="0"/>
                        <a:ea typeface="Calibri" panose="020F0502020204030204" pitchFamily="34" charset="0"/>
                      </a:endParaRPr>
                    </a:p>
                  </a:txBody>
                  <a:tcPr marL="0" marR="0" marT="0" marB="0"/>
                </a:tc>
                <a:tc>
                  <a:txBody>
                    <a:bodyPr/>
                    <a:lstStyle/>
                    <a:p>
                      <a:pPr marL="0" marR="0">
                        <a:spcBef>
                          <a:spcPts val="0"/>
                        </a:spcBef>
                        <a:spcAft>
                          <a:spcPts val="0"/>
                        </a:spcAft>
                      </a:pPr>
                      <a:r>
                        <a:rPr lang="en-US" sz="800" dirty="0">
                          <a:solidFill>
                            <a:schemeClr val="tx1"/>
                          </a:solidFill>
                          <a:effectLst/>
                        </a:rPr>
                        <a:t> </a:t>
                      </a:r>
                      <a:endParaRPr lang="en-US" sz="800" dirty="0">
                        <a:solidFill>
                          <a:schemeClr val="tx1"/>
                        </a:solidFill>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a:t>Email Blast</a:t>
            </a:r>
            <a:endParaRPr lang="en-US" dirty="0"/>
          </a:p>
        </p:txBody>
      </p:sp>
      <p:pic>
        <p:nvPicPr>
          <p:cNvPr id="4" name="Picture 1" descr="http://editor.legionemail.com/the-american-legion-renewals/awarenesscampaign_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219" y="1189538"/>
            <a:ext cx="42862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ditor.legionemail.com/the-american-legion-renewals/leftb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294" y="2432967"/>
            <a:ext cx="257175" cy="5600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ttp://editor.legionemail.com/the-american-legion-renewals/rightbor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219" y="2732588"/>
            <a:ext cx="257175"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4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 Release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191907855"/>
              </p:ext>
            </p:extLst>
          </p:nvPr>
        </p:nvGraphicFramePr>
        <p:xfrm>
          <a:off x="2980373" y="1119364"/>
          <a:ext cx="4371976" cy="5623560"/>
        </p:xfrm>
        <a:graphic>
          <a:graphicData uri="http://schemas.openxmlformats.org/drawingml/2006/table">
            <a:tbl>
              <a:tblPr>
                <a:tableStyleId>{5C22544A-7EE6-4342-B048-85BDC9FD1C3A}</a:tableStyleId>
              </a:tblPr>
              <a:tblGrid>
                <a:gridCol w="130610">
                  <a:extLst>
                    <a:ext uri="{9D8B030D-6E8A-4147-A177-3AD203B41FA5}">
                      <a16:colId xmlns:a16="http://schemas.microsoft.com/office/drawing/2014/main" val="20000"/>
                    </a:ext>
                  </a:extLst>
                </a:gridCol>
                <a:gridCol w="169428">
                  <a:extLst>
                    <a:ext uri="{9D8B030D-6E8A-4147-A177-3AD203B41FA5}">
                      <a16:colId xmlns:a16="http://schemas.microsoft.com/office/drawing/2014/main" val="20001"/>
                    </a:ext>
                  </a:extLst>
                </a:gridCol>
                <a:gridCol w="4071938">
                  <a:extLst>
                    <a:ext uri="{9D8B030D-6E8A-4147-A177-3AD203B41FA5}">
                      <a16:colId xmlns:a16="http://schemas.microsoft.com/office/drawing/2014/main" val="20002"/>
                    </a:ext>
                  </a:extLst>
                </a:gridCol>
              </a:tblGrid>
              <a:tr h="5052060">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49494" marR="49494" marT="0" marB="0"/>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49494" marR="49494" marT="0" marB="0"/>
                </a:tc>
                <a:tc>
                  <a:txBody>
                    <a:bodyPr/>
                    <a:lstStyle/>
                    <a:p>
                      <a:r>
                        <a:rPr lang="en-US" sz="1400" u="sng" kern="1200" dirty="0">
                          <a:solidFill>
                            <a:schemeClr val="dk1"/>
                          </a:solidFill>
                          <a:effectLst/>
                          <a:latin typeface="+mn-lt"/>
                          <a:ea typeface="+mn-ea"/>
                          <a:cs typeface="+mn-cs"/>
                        </a:rPr>
                        <a:t>FOR IMMEDIATE RELEASE</a:t>
                      </a:r>
                      <a:endParaRPr lang="en-US" sz="1400" kern="1200" dirty="0">
                        <a:solidFill>
                          <a:schemeClr val="dk1"/>
                        </a:solidFill>
                        <a:effectLst/>
                        <a:latin typeface="+mn-lt"/>
                        <a:ea typeface="+mn-ea"/>
                        <a:cs typeface="+mn-cs"/>
                      </a:endParaRPr>
                    </a:p>
                    <a:p>
                      <a:r>
                        <a:rPr lang="en-US" sz="1400" u="none" strike="noStrike"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 </a:t>
                      </a:r>
                      <a:r>
                        <a:rPr lang="en-US" sz="1100" b="1" kern="1200" dirty="0">
                          <a:solidFill>
                            <a:schemeClr val="dk1"/>
                          </a:solidFill>
                          <a:effectLst/>
                          <a:latin typeface="+mn-lt"/>
                          <a:ea typeface="+mn-ea"/>
                          <a:cs typeface="+mn-cs"/>
                        </a:rPr>
                        <a:t>American Legion Posts to the West San Gabriel Valley Communities</a:t>
                      </a:r>
                      <a:endParaRPr lang="en-US" sz="1100" kern="1200" dirty="0">
                        <a:solidFill>
                          <a:schemeClr val="dk1"/>
                        </a:solidFill>
                        <a:effectLst/>
                        <a:latin typeface="+mn-lt"/>
                        <a:ea typeface="+mn-ea"/>
                        <a:cs typeface="+mn-cs"/>
                      </a:endParaRPr>
                    </a:p>
                    <a:p>
                      <a:r>
                        <a:rPr lang="en-US" sz="1100" b="1" i="1" kern="1200" dirty="0">
                          <a:solidFill>
                            <a:schemeClr val="dk1"/>
                          </a:solidFill>
                          <a:effectLst/>
                          <a:latin typeface="+mn-lt"/>
                          <a:ea typeface="+mn-ea"/>
                          <a:cs typeface="+mn-cs"/>
                        </a:rPr>
                        <a:t> </a:t>
                      </a:r>
                      <a:endParaRPr lang="en-US" sz="1100" kern="1200" dirty="0">
                        <a:solidFill>
                          <a:schemeClr val="dk1"/>
                        </a:solidFill>
                        <a:effectLst/>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	INDIANAPOLIS (Nov. 5, 2018) – Military veterans in and around this region are invited for a special service session at Temple City American Legion Post 279 located 9522 Las Tunas Drive in Temple City,</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November 17, 2018 from 9 am to 4 pm and November 18, 2018 from 9 am to 1 pm.  American Legion staff will be able to discuss veterans’ benefits,</a:t>
                      </a:r>
                      <a:r>
                        <a:rPr lang="en-US" sz="1100" kern="1200" baseline="0" dirty="0">
                          <a:solidFill>
                            <a:schemeClr val="dk1"/>
                          </a:solidFill>
                          <a:effectLst/>
                          <a:latin typeface="+mn-lt"/>
                          <a:ea typeface="+mn-ea"/>
                          <a:cs typeface="+mn-cs"/>
                        </a:rPr>
                        <a:t> The American Legion’s legislative efforts, membership opportunities and service to the community</a:t>
                      </a:r>
                      <a:r>
                        <a:rPr lang="en-US" sz="1100" kern="1200" dirty="0">
                          <a:solidFill>
                            <a:schemeClr val="dk1"/>
                          </a:solidFill>
                          <a:effectLst/>
                          <a:latin typeface="+mn-lt"/>
                          <a:ea typeface="+mn-ea"/>
                          <a:cs typeface="+mn-cs"/>
                        </a:rPr>
                        <a:t>.</a:t>
                      </a:r>
                      <a:r>
                        <a:rPr lang="en-US" sz="1100" kern="1200" baseline="0" dirty="0">
                          <a:solidFill>
                            <a:schemeClr val="dk1"/>
                          </a:solidFill>
                          <a:effectLst/>
                          <a:latin typeface="+mn-lt"/>
                          <a:ea typeface="+mn-ea"/>
                          <a:cs typeface="+mn-cs"/>
                        </a:rPr>
                        <a:t>  A veterans</a:t>
                      </a:r>
                      <a:r>
                        <a:rPr lang="en-US" sz="1100" kern="1200" dirty="0">
                          <a:solidFill>
                            <a:schemeClr val="dk1"/>
                          </a:solidFill>
                          <a:effectLst/>
                          <a:latin typeface="+mn-lt"/>
                          <a:ea typeface="+mn-ea"/>
                          <a:cs typeface="+mn-cs"/>
                        </a:rPr>
                        <a:t> service officer will be available to discuss claims and</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other benefits questions.     </a:t>
                      </a:r>
                    </a:p>
                    <a:p>
                      <a:r>
                        <a:rPr lang="en-US" sz="1100" kern="1200" dirty="0">
                          <a:solidFill>
                            <a:schemeClr val="dk1"/>
                          </a:solidFill>
                          <a:effectLst/>
                          <a:latin typeface="+mn-lt"/>
                          <a:ea typeface="+mn-ea"/>
                          <a:cs typeface="+mn-cs"/>
                        </a:rPr>
                        <a:t>  	In keeping with the over 100-year tradition of The American Legion posts in this area will focus on community service and assistance to veterans.  The scope and nature of the posts’ community service is</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determined by its members and with input from local civic and community officials.</a:t>
                      </a:r>
                    </a:p>
                    <a:p>
                      <a:r>
                        <a:rPr lang="en-US" sz="1100" kern="1200" dirty="0">
                          <a:solidFill>
                            <a:schemeClr val="dk1"/>
                          </a:solidFill>
                          <a:effectLst/>
                          <a:latin typeface="+mn-lt"/>
                          <a:ea typeface="+mn-ea"/>
                          <a:cs typeface="+mn-cs"/>
                        </a:rPr>
                        <a:t>	Since its inception in 1919, The American Legion,</a:t>
                      </a:r>
                      <a:r>
                        <a:rPr lang="en-US" sz="1100" kern="1200" baseline="0" dirty="0">
                          <a:solidFill>
                            <a:schemeClr val="dk1"/>
                          </a:solidFill>
                          <a:effectLst/>
                          <a:latin typeface="+mn-lt"/>
                          <a:ea typeface="+mn-ea"/>
                          <a:cs typeface="+mn-cs"/>
                        </a:rPr>
                        <a:t> the world’s largest veteran service organization, </a:t>
                      </a:r>
                      <a:r>
                        <a:rPr lang="en-US" sz="1100" kern="1200" dirty="0">
                          <a:solidFill>
                            <a:schemeClr val="dk1"/>
                          </a:solidFill>
                          <a:effectLst/>
                          <a:latin typeface="+mn-lt"/>
                          <a:ea typeface="+mn-ea"/>
                          <a:cs typeface="+mn-cs"/>
                        </a:rPr>
                        <a:t>has been a key advocate for veterans</a:t>
                      </a:r>
                      <a:r>
                        <a:rPr lang="en-US" sz="1100" kern="1200" baseline="0" dirty="0">
                          <a:solidFill>
                            <a:schemeClr val="dk1"/>
                          </a:solidFill>
                          <a:effectLst/>
                          <a:latin typeface="+mn-lt"/>
                          <a:ea typeface="+mn-ea"/>
                          <a:cs typeface="+mn-cs"/>
                        </a:rPr>
                        <a:t> and has been responsible for strategic legislative initiatives such as the G.I. Bill and the creation of the Department of Veterans Affairs.  In addition to veteran advocacy, The American Legion supports children and youth activities, patriotic American values, </a:t>
                      </a:r>
                      <a:r>
                        <a:rPr lang="en-US" sz="1100" kern="1200" dirty="0">
                          <a:solidFill>
                            <a:schemeClr val="dk1"/>
                          </a:solidFill>
                          <a:effectLst/>
                          <a:latin typeface="+mn-lt"/>
                          <a:ea typeface="+mn-ea"/>
                          <a:cs typeface="+mn-cs"/>
                        </a:rPr>
                        <a:t>a strong national defense and quality-of-life issues for those serving in today’s armed forces.</a:t>
                      </a:r>
                    </a:p>
                    <a:p>
                      <a:endParaRPr lang="en-US" sz="1100" kern="1200" dirty="0">
                        <a:solidFill>
                          <a:schemeClr val="dk1"/>
                        </a:solidFill>
                        <a:effectLst/>
                        <a:latin typeface="+mn-lt"/>
                        <a:ea typeface="+mn-ea"/>
                        <a:cs typeface="+mn-cs"/>
                      </a:endParaRPr>
                    </a:p>
                    <a:p>
                      <a:r>
                        <a:rPr lang="en-US" sz="1100" b="1" i="1" kern="1200" dirty="0">
                          <a:solidFill>
                            <a:schemeClr val="dk1"/>
                          </a:solidFill>
                          <a:effectLst/>
                          <a:latin typeface="+mn-lt"/>
                          <a:ea typeface="+mn-ea"/>
                          <a:cs typeface="+mn-cs"/>
                        </a:rPr>
                        <a:t>Contact:  Dave Whalen, 626-555-5555, e-mail: vice18@Anywhere.com</a:t>
                      </a:r>
                      <a:endParaRPr lang="en-US" sz="1100" kern="1200" dirty="0">
                        <a:solidFill>
                          <a:schemeClr val="dk1"/>
                        </a:solidFill>
                        <a:effectLst/>
                        <a:latin typeface="+mn-lt"/>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1100" dirty="0">
                        <a:effectLst/>
                        <a:latin typeface="Times New Roman" panose="02020603050405020304" pitchFamily="18" charset="0"/>
                        <a:ea typeface="Times New Roman" panose="02020603050405020304" pitchFamily="18" charset="0"/>
                      </a:endParaRPr>
                    </a:p>
                  </a:txBody>
                  <a:tcPr marL="49494" marR="49494"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8499053"/>
      </p:ext>
    </p:extLst>
  </p:cSld>
  <p:clrMapOvr>
    <a:masterClrMapping/>
  </p:clrMapOvr>
</p:sld>
</file>

<file path=ppt/theme/theme1.xml><?xml version="1.0" encoding="utf-8"?>
<a:theme xmlns:a="http://schemas.openxmlformats.org/drawingml/2006/main" name="Legion-0513">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gion-All-Purpose" id="{F6F2AAC5-6BA1-A34C-B25D-4EEE34254A89}" vid="{C0D93368-83E1-3846-A1E3-572463C146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F7892EE149B449A9135DC59668FF4F" ma:contentTypeVersion="0" ma:contentTypeDescription="Create a new document." ma:contentTypeScope="" ma:versionID="e29b1c31f6aeca8f32c56a0c4b5e3e5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40615B-1D2B-4419-B682-39621D91AEB4}">
  <ds:schemaRefs>
    <ds:schemaRef ds:uri="abd488d1-1616-4939-b69e-bf8f5173aa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2985A7-A4B8-4055-9FE6-1011B41D092C}"/>
</file>

<file path=customXml/itemProps3.xml><?xml version="1.0" encoding="utf-8"?>
<ds:datastoreItem xmlns:ds="http://schemas.openxmlformats.org/officeDocument/2006/customXml" ds:itemID="{0328EFE5-0ED3-427F-8BAC-18CEE2CB1F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2072</Words>
  <Application>Microsoft Office PowerPoint</Application>
  <PresentationFormat>On-screen Show (4:3)</PresentationFormat>
  <Paragraphs>176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Legion-0513</vt:lpstr>
      <vt:lpstr>Revitalization Process</vt:lpstr>
      <vt:lpstr>Timeline/Schedule of Events</vt:lpstr>
      <vt:lpstr>Timeline/Schedule of Events</vt:lpstr>
      <vt:lpstr>Verbal Consent Resolution</vt:lpstr>
      <vt:lpstr>Sample Member Listings</vt:lpstr>
      <vt:lpstr>Postcard Mailed Prior to Event</vt:lpstr>
      <vt:lpstr>Text on Postcard</vt:lpstr>
      <vt:lpstr>Email Blast</vt:lpstr>
      <vt:lpstr>Press Release</vt:lpstr>
      <vt:lpstr>Timeline/Schedule of Events</vt:lpstr>
      <vt:lpstr>Timeline/Schedule of Events</vt:lpstr>
      <vt:lpstr>Member Data Form  (Transfer Form)</vt:lpstr>
      <vt:lpstr>Phone Script</vt:lpstr>
      <vt:lpstr>Typical codes for calls and visits</vt:lpstr>
      <vt:lpstr>Timeline/Schedule of Events</vt:lpstr>
      <vt:lpstr>After the Event</vt:lpstr>
      <vt:lpstr>Follow-up Timeline</vt:lpstr>
      <vt:lpstr>Recognition and Awards</vt:lpstr>
      <vt:lpstr>Post Membership Success</vt:lpstr>
      <vt:lpstr>Post Membership Success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Training</dc:title>
  <dc:creator>Emery, Michele A.</dc:creator>
  <cp:lastModifiedBy>Soria, Holly K.</cp:lastModifiedBy>
  <cp:revision>32</cp:revision>
  <cp:lastPrinted>2021-07-09T14:59:12Z</cp:lastPrinted>
  <dcterms:created xsi:type="dcterms:W3CDTF">2020-11-25T00:19:48Z</dcterms:created>
  <dcterms:modified xsi:type="dcterms:W3CDTF">2021-07-25T19:17:52Z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0x010100DDF7892EE149B449A9135DC59668FF4F</vt:lpwstr>
  </property>
</Properties>
</file>