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4"/>
  </p:sldMasterIdLst>
  <p:notesMasterIdLst>
    <p:notesMasterId r:id="rId22"/>
  </p:notesMasterIdLst>
  <p:sldIdLst>
    <p:sldId id="256" r:id="rId5"/>
    <p:sldId id="257" r:id="rId6"/>
    <p:sldId id="322" r:id="rId7"/>
    <p:sldId id="316" r:id="rId8"/>
    <p:sldId id="317" r:id="rId9"/>
    <p:sldId id="318" r:id="rId10"/>
    <p:sldId id="319" r:id="rId11"/>
    <p:sldId id="320" r:id="rId12"/>
    <p:sldId id="333" r:id="rId13"/>
    <p:sldId id="338" r:id="rId14"/>
    <p:sldId id="321" r:id="rId15"/>
    <p:sldId id="337" r:id="rId16"/>
    <p:sldId id="334" r:id="rId17"/>
    <p:sldId id="336" r:id="rId18"/>
    <p:sldId id="335" r:id="rId19"/>
    <p:sldId id="272" r:id="rId20"/>
    <p:sldId id="324" r:id="rId21"/>
  </p:sldIdLst>
  <p:sldSz cx="12192000" cy="6858000"/>
  <p:notesSz cx="7010400" cy="9296400"/>
  <p:embeddedFontLst>
    <p:embeddedFont>
      <p:font typeface="Calibri" panose="020F0502020204030204"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C6E"/>
    <a:srgbClr val="D72030"/>
    <a:srgbClr val="AED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3E786-4528-4964-8094-B2FB2522C9C4}" v="1" dt="2022-01-26T16:01:09.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p:restoredTop sz="94718"/>
  </p:normalViewPr>
  <p:slideViewPr>
    <p:cSldViewPr snapToGrid="0" snapToObjects="1">
      <p:cViewPr varScale="1">
        <p:scale>
          <a:sx n="108" d="100"/>
          <a:sy n="108" d="100"/>
        </p:scale>
        <p:origin x="6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Cameran L." userId="S::crichardson@legion.org::94b75816-62cb-49e0-98ae-e51d2936820a" providerId="AD" clId="Web-{9343E786-4528-4964-8094-B2FB2522C9C4}"/>
    <pc:docChg chg="modSld">
      <pc:chgData name="Richardson, Cameran L." userId="S::crichardson@legion.org::94b75816-62cb-49e0-98ae-e51d2936820a" providerId="AD" clId="Web-{9343E786-4528-4964-8094-B2FB2522C9C4}" dt="2022-01-26T16:01:09.815" v="0" actId="1076"/>
      <pc:docMkLst>
        <pc:docMk/>
      </pc:docMkLst>
      <pc:sldChg chg="modSp">
        <pc:chgData name="Richardson, Cameran L." userId="S::crichardson@legion.org::94b75816-62cb-49e0-98ae-e51d2936820a" providerId="AD" clId="Web-{9343E786-4528-4964-8094-B2FB2522C9C4}" dt="2022-01-26T16:01:09.815" v="0" actId="1076"/>
        <pc:sldMkLst>
          <pc:docMk/>
          <pc:sldMk cId="362654869" sldId="317"/>
        </pc:sldMkLst>
        <pc:spChg chg="mod">
          <ac:chgData name="Richardson, Cameran L." userId="S::crichardson@legion.org::94b75816-62cb-49e0-98ae-e51d2936820a" providerId="AD" clId="Web-{9343E786-4528-4964-8094-B2FB2522C9C4}" dt="2022-01-26T16:01:09.815" v="0" actId="1076"/>
          <ac:spMkLst>
            <pc:docMk/>
            <pc:sldMk cId="362654869" sldId="317"/>
            <ac:spMk id="2" creationId="{C8752695-1C03-40C2-ACA9-B107EF7C8D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04" name="Shape 20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440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25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98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78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46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64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480" name="Shape 4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31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31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582" name="Shape 58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631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13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005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95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03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a:p>
        </p:txBody>
      </p:sp>
      <p:sp>
        <p:nvSpPr>
          <p:cNvPr id="212" name="Shape 2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36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a:spLocks noGrp="1"/>
          </p:cNvSpPr>
          <p:nvPr>
            <p:ph type="pic" idx="2"/>
          </p:nvPr>
        </p:nvSpPr>
        <p:spPr>
          <a:xfrm>
            <a:off x="0" y="0"/>
            <a:ext cx="12192000" cy="68580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85" name="Shape 185"/>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2000"/>
              <a:buFont typeface="Arial"/>
              <a:buNone/>
              <a:defRPr sz="20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86" name="Shape 186"/>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a:buNone/>
              <a:defRPr sz="1600" b="0"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SzPts val="1400"/>
              <a:buFont typeface="Arial"/>
              <a:buNone/>
              <a:defRPr sz="14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SzPts val="1200"/>
              <a:buFont typeface="Arial"/>
              <a:buNone/>
              <a:defRPr sz="1200" b="0"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7" name="Shape 18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92" name="Shape 192"/>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93" name="Shape 19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95" name="Shape 19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98" name="Shape 198"/>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99" name="Shape 19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1_Custom Layout">
    <p:spTree>
      <p:nvGrpSpPr>
        <p:cNvPr id="1" name="Shape 41"/>
        <p:cNvGrpSpPr/>
        <p:nvPr/>
      </p:nvGrpSpPr>
      <p:grpSpPr>
        <a:xfrm>
          <a:off x="0" y="0"/>
          <a:ext cx="0" cy="0"/>
          <a:chOff x="0" y="0"/>
          <a:chExt cx="0" cy="0"/>
        </a:xfrm>
      </p:grpSpPr>
      <p:sp>
        <p:nvSpPr>
          <p:cNvPr id="42" name="Shape 42"/>
          <p:cNvSpPr/>
          <p:nvPr/>
        </p:nvSpPr>
        <p:spPr>
          <a:xfrm>
            <a:off x="612804" y="524656"/>
            <a:ext cx="10980937" cy="5807226"/>
          </a:xfrm>
          <a:prstGeom prst="rect">
            <a:avLst/>
          </a:prstGeom>
          <a:solidFill>
            <a:srgbClr val="F2F2F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3" name="Shape 43"/>
          <p:cNvSpPr>
            <a:spLocks noGrp="1"/>
          </p:cNvSpPr>
          <p:nvPr>
            <p:ph type="pic" idx="2"/>
          </p:nvPr>
        </p:nvSpPr>
        <p:spPr>
          <a:xfrm>
            <a:off x="4718970" y="2114868"/>
            <a:ext cx="1291272" cy="1291272"/>
          </a:xfrm>
          <a:prstGeom prst="ellipse">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44" name="Shape 44"/>
          <p:cNvSpPr>
            <a:spLocks noGrp="1"/>
          </p:cNvSpPr>
          <p:nvPr>
            <p:ph type="pic" idx="3"/>
          </p:nvPr>
        </p:nvSpPr>
        <p:spPr>
          <a:xfrm>
            <a:off x="6919890" y="2114868"/>
            <a:ext cx="1291272" cy="1291272"/>
          </a:xfrm>
          <a:prstGeom prst="ellipse">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45" name="Shape 45"/>
          <p:cNvSpPr>
            <a:spLocks noGrp="1"/>
          </p:cNvSpPr>
          <p:nvPr>
            <p:ph type="pic" idx="4"/>
          </p:nvPr>
        </p:nvSpPr>
        <p:spPr>
          <a:xfrm>
            <a:off x="9125556" y="2114868"/>
            <a:ext cx="1291272" cy="1291272"/>
          </a:xfrm>
          <a:prstGeom prst="ellipse">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Tree>
    <p:extLst>
      <p:ext uri="{BB962C8B-B14F-4D97-AF65-F5344CB8AC3E}">
        <p14:creationId xmlns:p14="http://schemas.microsoft.com/office/powerpoint/2010/main" val="204862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60"/>
        <p:cNvGrpSpPr/>
        <p:nvPr/>
      </p:nvGrpSpPr>
      <p:grpSpPr>
        <a:xfrm>
          <a:off x="0" y="0"/>
          <a:ext cx="0" cy="0"/>
          <a:chOff x="0" y="0"/>
          <a:chExt cx="0" cy="0"/>
        </a:xfrm>
      </p:grpSpPr>
      <p:sp>
        <p:nvSpPr>
          <p:cNvPr id="61" name="Shape 61"/>
          <p:cNvSpPr>
            <a:spLocks noGrp="1"/>
          </p:cNvSpPr>
          <p:nvPr>
            <p:ph type="pic" idx="2"/>
          </p:nvPr>
        </p:nvSpPr>
        <p:spPr>
          <a:xfrm>
            <a:off x="4126229" y="523875"/>
            <a:ext cx="7467283" cy="5808663"/>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ts val="6000"/>
              <a:buFont typeface="Arial"/>
              <a:buNone/>
              <a:defRPr sz="60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37" name="Shape 13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ts val="24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buClr>
                <a:schemeClr val="dk1"/>
              </a:buClr>
              <a:buSzPts val="2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buClr>
                <a:schemeClr val="dk1"/>
              </a:buClr>
              <a:buSzPts val="18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buClr>
                <a:schemeClr val="dk1"/>
              </a:buClr>
              <a:buSzPts val="16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buClr>
                <a:schemeClr val="dk1"/>
              </a:buClr>
              <a:buSzPts val="16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US"/>
              <a:t>Click to edit Master subtitle style</a:t>
            </a:r>
            <a:endParaRPr/>
          </a:p>
        </p:txBody>
      </p:sp>
      <p:sp>
        <p:nvSpPr>
          <p:cNvPr id="138" name="Shape 13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000"/>
              <a:buFont typeface="Arial"/>
              <a:buNone/>
              <a:defRPr sz="60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49" name="Shape 14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ts val="2400"/>
              <a:buFont typeface="Arial"/>
              <a:buNone/>
              <a:defRPr sz="2400" b="0" i="0" u="none" strike="noStrike" cap="none">
                <a:solidFill>
                  <a:srgbClr val="888888"/>
                </a:solidFill>
                <a:latin typeface="Arial"/>
                <a:ea typeface="Arial"/>
                <a:cs typeface="Arial"/>
                <a:sym typeface="Arial"/>
              </a:defRPr>
            </a:lvl1pPr>
            <a:lvl2pPr marL="457200" marR="0" lvl="1" indent="0" algn="l" rtl="0">
              <a:lnSpc>
                <a:spcPct val="90000"/>
              </a:lnSpc>
              <a:spcBef>
                <a:spcPts val="500"/>
              </a:spcBef>
              <a:buClr>
                <a:srgbClr val="888888"/>
              </a:buClr>
              <a:buSzPts val="2000"/>
              <a:buFont typeface="Arial"/>
              <a:buNone/>
              <a:defRPr sz="2000" b="0" i="0" u="none" strike="noStrike" cap="none">
                <a:solidFill>
                  <a:srgbClr val="888888"/>
                </a:solidFill>
                <a:latin typeface="Arial"/>
                <a:ea typeface="Arial"/>
                <a:cs typeface="Arial"/>
                <a:sym typeface="Arial"/>
              </a:defRPr>
            </a:lvl2pPr>
            <a:lvl3pPr marL="914400" marR="0" lvl="2" indent="0" algn="l" rtl="0">
              <a:lnSpc>
                <a:spcPct val="90000"/>
              </a:lnSpc>
              <a:spcBef>
                <a:spcPts val="500"/>
              </a:spcBef>
              <a:buClr>
                <a:srgbClr val="888888"/>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l" rtl="0">
              <a:lnSpc>
                <a:spcPct val="90000"/>
              </a:lnSpc>
              <a:spcBef>
                <a:spcPts val="500"/>
              </a:spcBef>
              <a:buClr>
                <a:srgbClr val="888888"/>
              </a:buClr>
              <a:buSzPts val="1600"/>
              <a:buFont typeface="Arial"/>
              <a:buNone/>
              <a:defRPr sz="1600" b="0" i="0" u="none" strike="noStrike" cap="none">
                <a:solidFill>
                  <a:srgbClr val="888888"/>
                </a:solidFill>
                <a:latin typeface="Arial"/>
                <a:ea typeface="Arial"/>
                <a:cs typeface="Arial"/>
                <a:sym typeface="Arial"/>
              </a:defRPr>
            </a:lvl4pPr>
            <a:lvl5pPr marL="1828800" marR="0" lvl="4" indent="0" algn="l" rtl="0">
              <a:lnSpc>
                <a:spcPct val="90000"/>
              </a:lnSpc>
              <a:spcBef>
                <a:spcPts val="500"/>
              </a:spcBef>
              <a:buClr>
                <a:srgbClr val="888888"/>
              </a:buClr>
              <a:buSzPts val="1600"/>
              <a:buFont typeface="Arial"/>
              <a:buNone/>
              <a:defRPr sz="1600" b="0" i="0" u="none" strike="noStrike" cap="none">
                <a:solidFill>
                  <a:srgbClr val="888888"/>
                </a:solidFill>
                <a:latin typeface="Arial"/>
                <a:ea typeface="Arial"/>
                <a:cs typeface="Arial"/>
                <a:sym typeface="Arial"/>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Arial"/>
                <a:ea typeface="Arial"/>
                <a:cs typeface="Arial"/>
                <a:sym typeface="Arial"/>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Arial"/>
                <a:ea typeface="Arial"/>
                <a:cs typeface="Arial"/>
                <a:sym typeface="Arial"/>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Arial"/>
                <a:ea typeface="Arial"/>
                <a:cs typeface="Arial"/>
                <a:sym typeface="Arial"/>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lvl="0"/>
            <a:r>
              <a:rPr lang="en-US"/>
              <a:t>Click to edit Master text styles</a:t>
            </a:r>
          </a:p>
        </p:txBody>
      </p:sp>
      <p:sp>
        <p:nvSpPr>
          <p:cNvPr id="150" name="Shape 15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55" name="Shape 15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56" name="Shape 15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57" name="Shape 15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62" name="Shape 16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SzPts val="2000"/>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SzPts val="1800"/>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63" name="Shape 16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64" name="Shape 16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SzPts val="2000"/>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SzPts val="1800"/>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65" name="Shape 16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66" name="Shape 16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71" name="Shape 17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74"/>
        <p:cNvGrpSpPr/>
        <p:nvPr/>
      </p:nvGrpSpPr>
      <p:grpSpPr>
        <a:xfrm>
          <a:off x="0" y="0"/>
          <a:ext cx="0" cy="0"/>
          <a:chOff x="0" y="0"/>
          <a:chExt cx="0" cy="0"/>
        </a:xfrm>
      </p:grpSpPr>
      <p:sp>
        <p:nvSpPr>
          <p:cNvPr id="175" name="Shape 175"/>
          <p:cNvSpPr/>
          <p:nvPr/>
        </p:nvSpPr>
        <p:spPr>
          <a:xfrm>
            <a:off x="4959927" y="524656"/>
            <a:ext cx="6633814" cy="5807226"/>
          </a:xfrm>
          <a:prstGeom prst="rect">
            <a:avLst/>
          </a:prstGeom>
          <a:solidFill>
            <a:srgbClr val="F2F2F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n-US"/>
              <a:t>Click to edit Master title style</a:t>
            </a:r>
            <a:endParaRPr/>
          </a:p>
        </p:txBody>
      </p:sp>
      <p:sp>
        <p:nvSpPr>
          <p:cNvPr id="178" name="Shape 178"/>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685800" marR="0" lvl="1" indent="-50800" algn="l" rtl="0">
              <a:lnSpc>
                <a:spcPct val="90000"/>
              </a:lnSpc>
              <a:spcBef>
                <a:spcPts val="500"/>
              </a:spcBef>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79" name="Shape 179"/>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a:buNone/>
              <a:defRPr sz="1600" b="0"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SzPts val="1400"/>
              <a:buFont typeface="Arial"/>
              <a:buNone/>
              <a:defRPr sz="14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SzPts val="1200"/>
              <a:buFont typeface="Arial"/>
              <a:buNone/>
              <a:defRPr sz="1200" b="0"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0" name="Shape 18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a:solidFill>
                  <a:srgbClr val="888888"/>
                </a:solidFill>
                <a:latin typeface="Arial"/>
                <a:ea typeface="Arial"/>
                <a:cs typeface="Arial"/>
                <a:sym typeface="Arial"/>
              </a:rPr>
              <a:t>‹#›</a:t>
            </a:fld>
            <a:endParaRPr lang="en-ID" sz="1200">
              <a:solidFill>
                <a:srgbClr val="8888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ID" sz="1200" b="0" i="0" u="none" strike="noStrike" cap="none">
                <a:solidFill>
                  <a:srgbClr val="888888"/>
                </a:solidFill>
                <a:latin typeface="Arial"/>
                <a:ea typeface="Arial"/>
                <a:cs typeface="Arial"/>
                <a:sym typeface="Arial"/>
              </a:rPr>
              <a:t>‹#›</a:t>
            </a:fld>
            <a:endParaRPr lang="en-ID" sz="1200" b="0" i="0" u="none" strike="noStrike" cap="none">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65" r:id="rId2"/>
    <p:sldLayoutId id="214748368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votervoice.net/AmericanLegion/home" TargetMode="External"/><Relationship Id="rId5" Type="http://schemas.openxmlformats.org/officeDocument/2006/relationships/image" Target="../media/image6.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obabine@legion.org" TargetMode="External"/><Relationship Id="rId5" Type="http://schemas.openxmlformats.org/officeDocument/2006/relationships/hyperlink" Target="mailto:jkamin@legion.org"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legion.org/legislative/aar"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legion.org/legislat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07" name="Shape 207"/>
          <p:cNvSpPr/>
          <p:nvPr/>
        </p:nvSpPr>
        <p:spPr>
          <a:xfrm>
            <a:off x="0" y="0"/>
            <a:ext cx="12192000" cy="6858000"/>
          </a:xfrm>
          <a:prstGeom prst="rect">
            <a:avLst/>
          </a:prstGeom>
          <a:solidFill>
            <a:schemeClr val="lt1">
              <a:alpha val="58823"/>
            </a:schemeClr>
          </a:solidFill>
          <a:ln>
            <a:noFill/>
          </a:ln>
        </p:spPr>
        <p:txBody>
          <a:bodyPr wrap="square" lIns="91425" tIns="45700" rIns="91425" bIns="45700" anchor="ctr" anchorCtr="0">
            <a:noAutofit/>
          </a:bodyPr>
          <a:lstStyle/>
          <a:p>
            <a:endParaRPr lang="en-US" sz="9600"/>
          </a:p>
        </p:txBody>
      </p:sp>
      <p:pic>
        <p:nvPicPr>
          <p:cNvPr id="4" name="Picture 3" descr="Logo, company name&#10;&#10;Description automatically generated">
            <a:extLst>
              <a:ext uri="{FF2B5EF4-FFF2-40B4-BE49-F238E27FC236}">
                <a16:creationId xmlns:a16="http://schemas.microsoft.com/office/drawing/2014/main" id="{8B7179A6-C7D2-424F-908B-FA5136482408}"/>
              </a:ext>
            </a:extLst>
          </p:cNvPr>
          <p:cNvPicPr>
            <a:picLocks noChangeAspect="1"/>
          </p:cNvPicPr>
          <p:nvPr/>
        </p:nvPicPr>
        <p:blipFill>
          <a:blip r:embed="rId4"/>
          <a:stretch>
            <a:fillRect/>
          </a:stretch>
        </p:blipFill>
        <p:spPr>
          <a:xfrm>
            <a:off x="2317687" y="-261670"/>
            <a:ext cx="6980221" cy="3932760"/>
          </a:xfrm>
          <a:prstGeom prst="rect">
            <a:avLst/>
          </a:prstGeom>
        </p:spPr>
      </p:pic>
      <p:sp>
        <p:nvSpPr>
          <p:cNvPr id="208" name="Shape 208"/>
          <p:cNvSpPr txBox="1"/>
          <p:nvPr/>
        </p:nvSpPr>
        <p:spPr>
          <a:xfrm>
            <a:off x="0" y="2598003"/>
            <a:ext cx="12192000" cy="830997"/>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ID" sz="4800" b="1" dirty="0">
                <a:solidFill>
                  <a:srgbClr val="D72030"/>
                </a:solidFill>
                <a:latin typeface="Montserrat"/>
                <a:ea typeface="Montserrat"/>
                <a:cs typeface="Montserrat"/>
                <a:sym typeface="Montserrat"/>
              </a:rPr>
              <a:t>TRAINING TUESDAY</a:t>
            </a:r>
          </a:p>
          <a:p>
            <a:pPr marL="0" marR="0" lvl="0" indent="0" algn="ctr" rtl="0">
              <a:spcBef>
                <a:spcPts val="0"/>
              </a:spcBef>
              <a:buNone/>
            </a:pPr>
            <a:r>
              <a:rPr lang="en-ID" sz="4200" b="1" dirty="0">
                <a:solidFill>
                  <a:srgbClr val="D72030"/>
                </a:solidFill>
                <a:latin typeface="Montserrat"/>
                <a:ea typeface="Montserrat"/>
                <a:cs typeface="Montserrat"/>
                <a:sym typeface="Montserrat"/>
              </a:rPr>
              <a:t>The American Legion </a:t>
            </a:r>
          </a:p>
          <a:p>
            <a:pPr marL="0" marR="0" lvl="0" indent="0" algn="ctr" rtl="0">
              <a:spcBef>
                <a:spcPts val="0"/>
              </a:spcBef>
              <a:buNone/>
            </a:pPr>
            <a:r>
              <a:rPr lang="en-ID" sz="4200" b="1" dirty="0">
                <a:solidFill>
                  <a:srgbClr val="D72030"/>
                </a:solidFill>
                <a:latin typeface="Montserrat"/>
                <a:ea typeface="Montserrat"/>
                <a:cs typeface="Montserrat"/>
                <a:sym typeface="Montserrat"/>
              </a:rPr>
              <a:t>Legislative Priorities</a:t>
            </a:r>
          </a:p>
        </p:txBody>
      </p:sp>
      <p:sp>
        <p:nvSpPr>
          <p:cNvPr id="209" name="Shape 209"/>
          <p:cNvSpPr txBox="1"/>
          <p:nvPr/>
        </p:nvSpPr>
        <p:spPr>
          <a:xfrm>
            <a:off x="0" y="5062939"/>
            <a:ext cx="12192000" cy="709863"/>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US" sz="3200" i="0" u="none" strike="noStrike" cap="none" dirty="0">
                <a:solidFill>
                  <a:srgbClr val="3F3F3F"/>
                </a:solidFill>
                <a:latin typeface="Montserrat" pitchFamily="2" charset="77"/>
                <a:ea typeface="Lato"/>
                <a:cs typeface="Lato"/>
                <a:sym typeface="Lato"/>
              </a:rPr>
              <a:t>National Legislative Division</a:t>
            </a:r>
          </a:p>
          <a:p>
            <a:pPr marL="0" marR="0" lvl="0" indent="0" algn="ctr" rtl="0">
              <a:spcBef>
                <a:spcPts val="0"/>
              </a:spcBef>
              <a:buNone/>
            </a:pPr>
            <a:r>
              <a:rPr lang="en-US" sz="3200" i="0" u="none" strike="noStrike" cap="none">
                <a:solidFill>
                  <a:srgbClr val="3F3F3F"/>
                </a:solidFill>
                <a:latin typeface="Montserrat" pitchFamily="2" charset="77"/>
                <a:ea typeface="Lato"/>
                <a:cs typeface="Lato"/>
                <a:sym typeface="Lato"/>
              </a:rPr>
              <a:t>January 25, </a:t>
            </a:r>
            <a:r>
              <a:rPr lang="en-US" sz="3200" i="0" u="none" strike="noStrike" cap="none" dirty="0">
                <a:solidFill>
                  <a:srgbClr val="3F3F3F"/>
                </a:solidFill>
                <a:latin typeface="Montserrat" pitchFamily="2" charset="77"/>
                <a:ea typeface="Lato"/>
                <a:cs typeface="Lato"/>
                <a:sym typeface="Lato"/>
              </a:rPr>
              <a:t>2022</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endParaRPr lang="en-US" dirty="0">
              <a:latin typeface="Montserrat" panose="00000500000000000000" pitchFamily="2" charset="0"/>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6" name="Picture 5">
            <a:extLst>
              <a:ext uri="{FF2B5EF4-FFF2-40B4-BE49-F238E27FC236}">
                <a16:creationId xmlns:a16="http://schemas.microsoft.com/office/drawing/2014/main" id="{880CB1FF-207A-462B-BDF8-104B3DB450EB}"/>
              </a:ext>
            </a:extLst>
          </p:cNvPr>
          <p:cNvPicPr>
            <a:picLocks noChangeAspect="1"/>
          </p:cNvPicPr>
          <p:nvPr/>
        </p:nvPicPr>
        <p:blipFill>
          <a:blip r:embed="rId5"/>
          <a:stretch>
            <a:fillRect/>
          </a:stretch>
        </p:blipFill>
        <p:spPr>
          <a:xfrm>
            <a:off x="4182697" y="1326517"/>
            <a:ext cx="3794975" cy="4914328"/>
          </a:xfrm>
          <a:prstGeom prst="rect">
            <a:avLst/>
          </a:prstGeom>
          <a:effectLst>
            <a:glow rad="254000">
              <a:schemeClr val="tx2">
                <a:lumMod val="90000"/>
                <a:alpha val="60000"/>
              </a:schemeClr>
            </a:glow>
          </a:effectLst>
          <a:scene3d>
            <a:camera prst="orthographicFront">
              <a:rot lat="900000" lon="900000" rev="0"/>
            </a:camera>
            <a:lightRig rig="threePt" dir="t"/>
          </a:scene3d>
        </p:spPr>
      </p:pic>
      <p:sp>
        <p:nvSpPr>
          <p:cNvPr id="12" name="TextBox 11">
            <a:extLst>
              <a:ext uri="{FF2B5EF4-FFF2-40B4-BE49-F238E27FC236}">
                <a16:creationId xmlns:a16="http://schemas.microsoft.com/office/drawing/2014/main" id="{626E9888-C017-4BC8-A4E2-8AD4BB7BF1C8}"/>
              </a:ext>
            </a:extLst>
          </p:cNvPr>
          <p:cNvSpPr txBox="1"/>
          <p:nvPr/>
        </p:nvSpPr>
        <p:spPr>
          <a:xfrm>
            <a:off x="2817065" y="560109"/>
            <a:ext cx="6096000" cy="553998"/>
          </a:xfrm>
          <a:prstGeom prst="rect">
            <a:avLst/>
          </a:prstGeom>
          <a:noFill/>
        </p:spPr>
        <p:txBody>
          <a:bodyPr wrap="square">
            <a:spAutoFit/>
          </a:bodyPr>
          <a:lstStyle/>
          <a:p>
            <a:pPr marL="0" marR="0" lvl="0" indent="0" algn="ctr" rtl="0">
              <a:spcBef>
                <a:spcPts val="0"/>
              </a:spcBef>
              <a:buNone/>
            </a:pPr>
            <a:r>
              <a:rPr lang="en-ID" sz="3000" b="1" dirty="0">
                <a:solidFill>
                  <a:srgbClr val="1B3C6E"/>
                </a:solidFill>
                <a:latin typeface="Montserrat"/>
                <a:ea typeface="Montserrat"/>
                <a:cs typeface="Montserrat"/>
                <a:sym typeface="Montserrat"/>
              </a:rPr>
              <a:t>www.legion.org/legislative</a:t>
            </a:r>
            <a:endParaRPr lang="en-ID" sz="3000" b="1" i="0" u="none" strike="noStrike" cap="none" dirty="0">
              <a:solidFill>
                <a:srgbClr val="1B3C6E"/>
              </a:solidFill>
              <a:latin typeface="Montserrat"/>
              <a:ea typeface="Montserrat"/>
              <a:cs typeface="Montserrat"/>
              <a:sym typeface="Montserrat"/>
            </a:endParaRPr>
          </a:p>
        </p:txBody>
      </p:sp>
    </p:spTree>
    <p:extLst>
      <p:ext uri="{BB962C8B-B14F-4D97-AF65-F5344CB8AC3E}">
        <p14:creationId xmlns:p14="http://schemas.microsoft.com/office/powerpoint/2010/main" val="331742005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sp>
        <p:nvSpPr>
          <p:cNvPr id="215" name="Shape 215"/>
          <p:cNvSpPr txBox="1"/>
          <p:nvPr/>
        </p:nvSpPr>
        <p:spPr>
          <a:xfrm>
            <a:off x="959803" y="913267"/>
            <a:ext cx="4724400"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3000" b="1" i="0" u="none" strike="noStrike" cap="none" dirty="0">
                <a:solidFill>
                  <a:srgbClr val="1B3C6E"/>
                </a:solidFill>
                <a:latin typeface="Montserrat"/>
                <a:ea typeface="Montserrat"/>
                <a:cs typeface="Montserrat"/>
                <a:sym typeface="Montserrat"/>
              </a:rPr>
              <a:t>Grassroots Overview </a:t>
            </a: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8" name="Picture 7" descr="Graphical user interface, website&#10;&#10;Description automatically generated">
            <a:extLst>
              <a:ext uri="{FF2B5EF4-FFF2-40B4-BE49-F238E27FC236}">
                <a16:creationId xmlns:a16="http://schemas.microsoft.com/office/drawing/2014/main" id="{C6DE1A10-5192-493C-AD8E-195C6060AC0E}"/>
              </a:ext>
            </a:extLst>
          </p:cNvPr>
          <p:cNvPicPr/>
          <p:nvPr/>
        </p:nvPicPr>
        <p:blipFill rotWithShape="1">
          <a:blip r:embed="rId5"/>
          <a:srcRect l="37744" t="41302" r="38676" b="24461"/>
          <a:stretch/>
        </p:blipFill>
        <p:spPr bwMode="auto">
          <a:xfrm>
            <a:off x="6800388" y="1283154"/>
            <a:ext cx="4688205" cy="3829050"/>
          </a:xfrm>
          <a:prstGeom prst="rect">
            <a:avLst/>
          </a:prstGeom>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F3E0CB1D-FB8F-46AD-91A4-A36B83107DE5}"/>
              </a:ext>
            </a:extLst>
          </p:cNvPr>
          <p:cNvSpPr txBox="1">
            <a:spLocks/>
          </p:cNvSpPr>
          <p:nvPr/>
        </p:nvSpPr>
        <p:spPr>
          <a:xfrm>
            <a:off x="714304" y="1826903"/>
            <a:ext cx="6021474" cy="3964174"/>
          </a:xfrm>
          <a:prstGeom prst="rect">
            <a:avLst/>
          </a:prstGeom>
          <a:noFill/>
          <a:ln>
            <a:noFill/>
          </a:ln>
        </p:spPr>
        <p:txBody>
          <a:bodyPr wrap="square" lIns="91425" tIns="91425" rIns="91425" bIns="91425" anchor="t" anchorCtr="0">
            <a:normAutofit/>
          </a:bodyPr>
          <a:lstStyle>
            <a:defPPr marR="0" lvl="0" algn="l" rtl="0">
              <a:lnSpc>
                <a:spcPct val="100000"/>
              </a:lnSpc>
              <a:spcBef>
                <a:spcPts val="0"/>
              </a:spcBef>
              <a:spcAft>
                <a:spcPts val="0"/>
              </a:spcAft>
            </a:defPPr>
            <a:lvl1pPr marL="228600" marR="0" lvl="0" indent="-508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1900" dirty="0">
                <a:latin typeface="Montserrat" panose="00000500000000000000" pitchFamily="2" charset="0"/>
              </a:rPr>
              <a:t>The NLD uses </a:t>
            </a:r>
            <a:r>
              <a:rPr lang="en-US" sz="1900" dirty="0" err="1">
                <a:latin typeface="Montserrat" panose="00000500000000000000" pitchFamily="2" charset="0"/>
              </a:rPr>
              <a:t>VoterVoice</a:t>
            </a:r>
            <a:r>
              <a:rPr lang="en-US" sz="1900" dirty="0">
                <a:latin typeface="Montserrat" panose="00000500000000000000" pitchFamily="2" charset="0"/>
              </a:rPr>
              <a:t> as its advocacy platform for connecting American Legion members with members of Congress. </a:t>
            </a:r>
          </a:p>
          <a:p>
            <a:r>
              <a:rPr lang="en-US" sz="1900" dirty="0">
                <a:latin typeface="Montserrat" panose="00000500000000000000" pitchFamily="2" charset="0"/>
              </a:rPr>
              <a:t>There are currently 30,042 members and supporters signed up to receive action alerts. </a:t>
            </a:r>
          </a:p>
          <a:p>
            <a:r>
              <a:rPr lang="en-US" sz="1900" dirty="0">
                <a:latin typeface="Montserrat" panose="00000500000000000000" pitchFamily="2" charset="0"/>
              </a:rPr>
              <a:t>NLC Vice Chairs should take active role ensuring NLC participation in action alerts</a:t>
            </a:r>
          </a:p>
          <a:p>
            <a:r>
              <a:rPr lang="en-US" sz="1900" dirty="0">
                <a:latin typeface="Montserrat" panose="00000500000000000000" pitchFamily="2" charset="0"/>
              </a:rPr>
              <a:t>The American Legion’s </a:t>
            </a:r>
            <a:r>
              <a:rPr lang="en-US" sz="1900" dirty="0" err="1">
                <a:latin typeface="Montserrat" panose="00000500000000000000" pitchFamily="2" charset="0"/>
              </a:rPr>
              <a:t>VoterVoice</a:t>
            </a:r>
            <a:r>
              <a:rPr lang="en-US" sz="1900" dirty="0">
                <a:latin typeface="Montserrat" panose="00000500000000000000" pitchFamily="2" charset="0"/>
              </a:rPr>
              <a:t> page is available at:</a:t>
            </a:r>
          </a:p>
          <a:p>
            <a:pPr>
              <a:buFont typeface="Wingdings" panose="05000000000000000000" pitchFamily="2" charset="2"/>
              <a:buChar char="Ø"/>
            </a:pPr>
            <a:r>
              <a:rPr lang="en-US" sz="1600" dirty="0">
                <a:latin typeface="Montserrat" panose="00000500000000000000" pitchFamily="2" charset="0"/>
                <a:hlinkClick r:id="rId6"/>
              </a:rPr>
              <a:t>https://www.votervoice.net/AmericanLegion/home</a:t>
            </a:r>
            <a:endParaRPr lang="en-US" sz="1600" dirty="0">
              <a:latin typeface="Montserrat" panose="00000500000000000000" pitchFamily="2" charset="0"/>
            </a:endParaRPr>
          </a:p>
        </p:txBody>
      </p:sp>
    </p:spTree>
    <p:extLst>
      <p:ext uri="{BB962C8B-B14F-4D97-AF65-F5344CB8AC3E}">
        <p14:creationId xmlns:p14="http://schemas.microsoft.com/office/powerpoint/2010/main" val="31518838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xfrm>
            <a:off x="0" y="247492"/>
            <a:ext cx="12192000" cy="6858000"/>
          </a:xfrm>
          <a:prstGeom prst="rect">
            <a:avLst/>
          </a:prstGeom>
          <a:noFill/>
          <a:ln>
            <a:noFill/>
          </a:ln>
        </p:spPr>
      </p:pic>
      <p:sp>
        <p:nvSpPr>
          <p:cNvPr id="214" name="Shape 214"/>
          <p:cNvSpPr/>
          <p:nvPr/>
        </p:nvSpPr>
        <p:spPr>
          <a:xfrm>
            <a:off x="501576" y="247492"/>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 name="Picture 3">
            <a:extLst>
              <a:ext uri="{FF2B5EF4-FFF2-40B4-BE49-F238E27FC236}">
                <a16:creationId xmlns:a16="http://schemas.microsoft.com/office/drawing/2014/main" id="{9D55F3FF-B628-4409-9D62-A9B2C6246A27}"/>
              </a:ext>
            </a:extLst>
          </p:cNvPr>
          <p:cNvPicPr>
            <a:picLocks noChangeAspect="1"/>
          </p:cNvPicPr>
          <p:nvPr/>
        </p:nvPicPr>
        <p:blipFill>
          <a:blip r:embed="rId5"/>
          <a:stretch>
            <a:fillRect/>
          </a:stretch>
        </p:blipFill>
        <p:spPr>
          <a:xfrm>
            <a:off x="3181845" y="1158240"/>
            <a:ext cx="5023207" cy="4344860"/>
          </a:xfrm>
          <a:prstGeom prst="rect">
            <a:avLst/>
          </a:prstGeom>
          <a:effectLst>
            <a:glow rad="254000">
              <a:schemeClr val="tx2">
                <a:lumMod val="90000"/>
                <a:alpha val="60000"/>
              </a:schemeClr>
            </a:glow>
            <a:softEdge rad="0"/>
          </a:effectLst>
          <a:scene3d>
            <a:camera prst="orthographicFront">
              <a:rot lat="900000" lon="900000" rev="0"/>
            </a:camera>
            <a:lightRig rig="threePt" dir="t"/>
          </a:scene3d>
        </p:spPr>
      </p:pic>
      <p:sp>
        <p:nvSpPr>
          <p:cNvPr id="12" name="TextBox 11">
            <a:extLst>
              <a:ext uri="{FF2B5EF4-FFF2-40B4-BE49-F238E27FC236}">
                <a16:creationId xmlns:a16="http://schemas.microsoft.com/office/drawing/2014/main" id="{F9D1D771-85CD-4770-89C3-FB3D1B79CB0F}"/>
              </a:ext>
            </a:extLst>
          </p:cNvPr>
          <p:cNvSpPr txBox="1"/>
          <p:nvPr/>
        </p:nvSpPr>
        <p:spPr>
          <a:xfrm>
            <a:off x="8841689" y="1170873"/>
            <a:ext cx="1972491" cy="1477328"/>
          </a:xfrm>
          <a:prstGeom prst="rect">
            <a:avLst/>
          </a:prstGeom>
          <a:noFill/>
        </p:spPr>
        <p:txBody>
          <a:bodyPr wrap="square">
            <a:spAutoFit/>
          </a:bodyPr>
          <a:lstStyle/>
          <a:p>
            <a:pPr marL="0" marR="0" lvl="0" indent="0" rtl="0">
              <a:spcBef>
                <a:spcPts val="0"/>
              </a:spcBef>
              <a:buNone/>
            </a:pPr>
            <a:r>
              <a:rPr lang="en-ID" sz="1800" b="1" dirty="0">
                <a:solidFill>
                  <a:srgbClr val="1B3C6E"/>
                </a:solidFill>
                <a:latin typeface="Montserrat"/>
                <a:ea typeface="Montserrat"/>
                <a:cs typeface="Montserrat"/>
                <a:sym typeface="Montserrat"/>
              </a:rPr>
              <a:t>…or Google </a:t>
            </a:r>
            <a:r>
              <a:rPr lang="en-ID" sz="1800" b="1" i="1" dirty="0">
                <a:solidFill>
                  <a:srgbClr val="1B3C6E"/>
                </a:solidFill>
                <a:latin typeface="Montserrat"/>
                <a:ea typeface="Montserrat"/>
                <a:cs typeface="Montserrat"/>
                <a:sym typeface="Montserrat"/>
              </a:rPr>
              <a:t>American Legion Legislative Action </a:t>
            </a:r>
            <a:r>
              <a:rPr lang="en-ID" sz="1800" b="1" i="1" dirty="0" err="1">
                <a:solidFill>
                  <a:srgbClr val="1B3C6E"/>
                </a:solidFill>
                <a:latin typeface="Montserrat"/>
                <a:ea typeface="Montserrat"/>
                <a:cs typeface="Montserrat"/>
                <a:sym typeface="Montserrat"/>
              </a:rPr>
              <a:t>Center</a:t>
            </a:r>
            <a:endParaRPr lang="en-ID" sz="1800" b="1" i="0" u="none" strike="noStrike" cap="none" dirty="0">
              <a:solidFill>
                <a:srgbClr val="1B3C6E"/>
              </a:solidFill>
              <a:latin typeface="Montserrat"/>
              <a:ea typeface="Montserrat"/>
              <a:cs typeface="Montserrat"/>
              <a:sym typeface="Montserrat"/>
            </a:endParaRPr>
          </a:p>
        </p:txBody>
      </p:sp>
      <p:sp>
        <p:nvSpPr>
          <p:cNvPr id="13" name="TextBox 12">
            <a:extLst>
              <a:ext uri="{FF2B5EF4-FFF2-40B4-BE49-F238E27FC236}">
                <a16:creationId xmlns:a16="http://schemas.microsoft.com/office/drawing/2014/main" id="{32EC467D-D8D3-490B-8129-4A3769751656}"/>
              </a:ext>
            </a:extLst>
          </p:cNvPr>
          <p:cNvSpPr txBox="1"/>
          <p:nvPr/>
        </p:nvSpPr>
        <p:spPr>
          <a:xfrm>
            <a:off x="571500" y="399892"/>
            <a:ext cx="10401299" cy="553998"/>
          </a:xfrm>
          <a:prstGeom prst="rect">
            <a:avLst/>
          </a:prstGeom>
          <a:noFill/>
        </p:spPr>
        <p:txBody>
          <a:bodyPr wrap="square">
            <a:spAutoFit/>
          </a:bodyPr>
          <a:lstStyle/>
          <a:p>
            <a:pPr marL="0" marR="0" lvl="0" indent="0" algn="ctr" rtl="0">
              <a:spcBef>
                <a:spcPts val="0"/>
              </a:spcBef>
              <a:buNone/>
            </a:pPr>
            <a:r>
              <a:rPr lang="en-ID" sz="3000" b="1" dirty="0">
                <a:solidFill>
                  <a:srgbClr val="1B3C6E"/>
                </a:solidFill>
                <a:latin typeface="Montserrat"/>
                <a:ea typeface="Montserrat"/>
                <a:cs typeface="Montserrat"/>
                <a:sym typeface="Montserrat"/>
              </a:rPr>
              <a:t>www.votervoice.net/AmericanLegion/home</a:t>
            </a:r>
            <a:endParaRPr lang="en-ID" sz="3000" b="1" i="0" u="none" strike="noStrike" cap="none" dirty="0">
              <a:solidFill>
                <a:srgbClr val="1B3C6E"/>
              </a:solidFill>
              <a:latin typeface="Montserrat"/>
              <a:ea typeface="Montserrat"/>
              <a:cs typeface="Montserrat"/>
              <a:sym typeface="Montserrat"/>
            </a:endParaRPr>
          </a:p>
        </p:txBody>
      </p:sp>
    </p:spTree>
    <p:extLst>
      <p:ext uri="{BB962C8B-B14F-4D97-AF65-F5344CB8AC3E}">
        <p14:creationId xmlns:p14="http://schemas.microsoft.com/office/powerpoint/2010/main" val="348350334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6" name="Picture 5">
            <a:extLst>
              <a:ext uri="{FF2B5EF4-FFF2-40B4-BE49-F238E27FC236}">
                <a16:creationId xmlns:a16="http://schemas.microsoft.com/office/drawing/2014/main" id="{70B3D650-AD2B-4B11-A8F1-6A10AD75CE94}"/>
              </a:ext>
            </a:extLst>
          </p:cNvPr>
          <p:cNvPicPr>
            <a:picLocks noChangeAspect="1"/>
          </p:cNvPicPr>
          <p:nvPr/>
        </p:nvPicPr>
        <p:blipFill>
          <a:blip r:embed="rId4"/>
          <a:stretch>
            <a:fillRect/>
          </a:stretch>
        </p:blipFill>
        <p:spPr>
          <a:xfrm>
            <a:off x="500742" y="481689"/>
            <a:ext cx="11191349" cy="3641880"/>
          </a:xfrm>
          <a:prstGeom prst="rect">
            <a:avLst/>
          </a:prstGeom>
        </p:spPr>
      </p:pic>
      <p:pic>
        <p:nvPicPr>
          <p:cNvPr id="9" name="Picture 8">
            <a:extLst>
              <a:ext uri="{FF2B5EF4-FFF2-40B4-BE49-F238E27FC236}">
                <a16:creationId xmlns:a16="http://schemas.microsoft.com/office/drawing/2014/main" id="{58619F9A-C5DF-4796-86E9-E4AD56C05FA7}"/>
              </a:ext>
            </a:extLst>
          </p:cNvPr>
          <p:cNvPicPr>
            <a:picLocks noChangeAspect="1"/>
          </p:cNvPicPr>
          <p:nvPr/>
        </p:nvPicPr>
        <p:blipFill>
          <a:blip r:embed="rId5"/>
          <a:stretch>
            <a:fillRect/>
          </a:stretch>
        </p:blipFill>
        <p:spPr>
          <a:xfrm>
            <a:off x="4102494" y="4307122"/>
            <a:ext cx="4090671" cy="2031173"/>
          </a:xfrm>
          <a:prstGeom prst="rect">
            <a:avLst/>
          </a:prstGeom>
        </p:spPr>
      </p:pic>
      <p:pic>
        <p:nvPicPr>
          <p:cNvPr id="17" name="Picture 16">
            <a:extLst>
              <a:ext uri="{FF2B5EF4-FFF2-40B4-BE49-F238E27FC236}">
                <a16:creationId xmlns:a16="http://schemas.microsoft.com/office/drawing/2014/main" id="{D49B50BD-65D1-4B34-AC59-83B811B88933}"/>
              </a:ext>
            </a:extLst>
          </p:cNvPr>
          <p:cNvPicPr>
            <a:picLocks noChangeAspect="1"/>
          </p:cNvPicPr>
          <p:nvPr/>
        </p:nvPicPr>
        <p:blipFill>
          <a:blip r:embed="rId6"/>
          <a:stretch>
            <a:fillRect/>
          </a:stretch>
        </p:blipFill>
        <p:spPr>
          <a:xfrm>
            <a:off x="500742" y="4335466"/>
            <a:ext cx="3598734" cy="2031173"/>
          </a:xfrm>
          <a:prstGeom prst="rect">
            <a:avLst/>
          </a:prstGeom>
        </p:spPr>
      </p:pic>
      <p:pic>
        <p:nvPicPr>
          <p:cNvPr id="19" name="Picture 18">
            <a:extLst>
              <a:ext uri="{FF2B5EF4-FFF2-40B4-BE49-F238E27FC236}">
                <a16:creationId xmlns:a16="http://schemas.microsoft.com/office/drawing/2014/main" id="{10AFDBF4-176B-439F-8582-29E60D3F9D0A}"/>
              </a:ext>
            </a:extLst>
          </p:cNvPr>
          <p:cNvPicPr>
            <a:picLocks noChangeAspect="1"/>
          </p:cNvPicPr>
          <p:nvPr/>
        </p:nvPicPr>
        <p:blipFill>
          <a:blip r:embed="rId7"/>
          <a:stretch>
            <a:fillRect/>
          </a:stretch>
        </p:blipFill>
        <p:spPr>
          <a:xfrm>
            <a:off x="8099967" y="4307122"/>
            <a:ext cx="3592124" cy="2109732"/>
          </a:xfrm>
          <a:prstGeom prst="rect">
            <a:avLst/>
          </a:prstGeom>
        </p:spPr>
      </p:pic>
    </p:spTree>
    <p:extLst>
      <p:ext uri="{BB962C8B-B14F-4D97-AF65-F5344CB8AC3E}">
        <p14:creationId xmlns:p14="http://schemas.microsoft.com/office/powerpoint/2010/main" val="402285457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pic>
        <p:nvPicPr>
          <p:cNvPr id="5" name="Picture 4">
            <a:extLst>
              <a:ext uri="{FF2B5EF4-FFF2-40B4-BE49-F238E27FC236}">
                <a16:creationId xmlns:a16="http://schemas.microsoft.com/office/drawing/2014/main" id="{E80B6F9F-158E-4952-8847-D9EE417C5C49}"/>
              </a:ext>
            </a:extLst>
          </p:cNvPr>
          <p:cNvPicPr>
            <a:picLocks noChangeAspect="1"/>
          </p:cNvPicPr>
          <p:nvPr/>
        </p:nvPicPr>
        <p:blipFill>
          <a:blip r:embed="rId4"/>
          <a:stretch>
            <a:fillRect/>
          </a:stretch>
        </p:blipFill>
        <p:spPr>
          <a:xfrm>
            <a:off x="1855960" y="967975"/>
            <a:ext cx="8166226" cy="4422341"/>
          </a:xfrm>
          <a:prstGeom prst="rect">
            <a:avLst/>
          </a:prstGeom>
        </p:spPr>
      </p:pic>
    </p:spTree>
    <p:extLst>
      <p:ext uri="{BB962C8B-B14F-4D97-AF65-F5344CB8AC3E}">
        <p14:creationId xmlns:p14="http://schemas.microsoft.com/office/powerpoint/2010/main" val="101567732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C082FFE1-6D8A-4CC1-BD43-18A1257B7D90}"/>
              </a:ext>
            </a:extLst>
          </p:cNvPr>
          <p:cNvPicPr>
            <a:picLocks noChangeAspect="1"/>
          </p:cNvPicPr>
          <p:nvPr/>
        </p:nvPicPr>
        <p:blipFill>
          <a:blip r:embed="rId4"/>
          <a:stretch>
            <a:fillRect/>
          </a:stretch>
        </p:blipFill>
        <p:spPr>
          <a:xfrm>
            <a:off x="1074058" y="851195"/>
            <a:ext cx="9335492" cy="5155609"/>
          </a:xfrm>
          <a:prstGeom prst="rect">
            <a:avLst/>
          </a:prstGeom>
        </p:spPr>
      </p:pic>
    </p:spTree>
    <p:extLst>
      <p:ext uri="{BB962C8B-B14F-4D97-AF65-F5344CB8AC3E}">
        <p14:creationId xmlns:p14="http://schemas.microsoft.com/office/powerpoint/2010/main" val="772393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1021977" y="1183341"/>
            <a:ext cx="2998694" cy="2378389"/>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4000" b="1" dirty="0">
                <a:solidFill>
                  <a:srgbClr val="1B3C6E"/>
                </a:solidFill>
                <a:latin typeface="Montserrat"/>
                <a:ea typeface="Montserrat"/>
                <a:cs typeface="Montserrat"/>
                <a:sym typeface="Montserrat"/>
              </a:rPr>
              <a:t>Action Alerts</a:t>
            </a:r>
          </a:p>
        </p:txBody>
      </p:sp>
      <p:sp>
        <p:nvSpPr>
          <p:cNvPr id="31" name="Rectangle 30">
            <a:extLst>
              <a:ext uri="{FF2B5EF4-FFF2-40B4-BE49-F238E27FC236}">
                <a16:creationId xmlns:a16="http://schemas.microsoft.com/office/drawing/2014/main" id="{78D3D820-F26F-B645-8DB6-9B09773D1364}"/>
              </a:ext>
            </a:extLst>
          </p:cNvPr>
          <p:cNvSpPr/>
          <p:nvPr/>
        </p:nvSpPr>
        <p:spPr>
          <a:xfrm>
            <a:off x="39029" y="22304"/>
            <a:ext cx="12210586"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2" name="Picture 31" descr="Text&#10;&#10;Description automatically generated with medium confidence">
            <a:extLst>
              <a:ext uri="{FF2B5EF4-FFF2-40B4-BE49-F238E27FC236}">
                <a16:creationId xmlns:a16="http://schemas.microsoft.com/office/drawing/2014/main" id="{9D5EF621-A5E9-A945-AACE-47AD8D9173D7}"/>
              </a:ext>
            </a:extLst>
          </p:cNvPr>
          <p:cNvPicPr>
            <a:picLocks noChangeAspect="1"/>
          </p:cNvPicPr>
          <p:nvPr/>
        </p:nvPicPr>
        <p:blipFill>
          <a:blip r:embed="rId3"/>
          <a:stretch>
            <a:fillRect/>
          </a:stretch>
        </p:blipFill>
        <p:spPr>
          <a:xfrm>
            <a:off x="0" y="0"/>
            <a:ext cx="1981817" cy="775368"/>
          </a:xfrm>
          <a:prstGeom prst="rect">
            <a:avLst/>
          </a:prstGeom>
        </p:spPr>
      </p:pic>
      <p:sp>
        <p:nvSpPr>
          <p:cNvPr id="33" name="Shape 272">
            <a:extLst>
              <a:ext uri="{FF2B5EF4-FFF2-40B4-BE49-F238E27FC236}">
                <a16:creationId xmlns:a16="http://schemas.microsoft.com/office/drawing/2014/main" id="{1A65DAF7-86A7-BD49-B70F-A7802FB7F02A}"/>
              </a:ext>
            </a:extLst>
          </p:cNvPr>
          <p:cNvSpPr txBox="1"/>
          <p:nvPr/>
        </p:nvSpPr>
        <p:spPr>
          <a:xfrm>
            <a:off x="1156448" y="3079376"/>
            <a:ext cx="2864224" cy="2958353"/>
          </a:xfrm>
          <a:prstGeom prst="rect">
            <a:avLst/>
          </a:prstGeom>
          <a:noFill/>
          <a:ln>
            <a:noFill/>
          </a:ln>
        </p:spPr>
        <p:txBody>
          <a:bodyPr wrap="square" lIns="0" tIns="45700" rIns="91425" bIns="45700" anchor="t" anchorCtr="0">
            <a:noAutofit/>
          </a:bodyPr>
          <a:lstStyle/>
          <a:p>
            <a:pPr lvl="0">
              <a:lnSpc>
                <a:spcPct val="150000"/>
              </a:lnSpc>
            </a:pPr>
            <a:r>
              <a:rPr lang="en-ID" sz="1800" dirty="0">
                <a:solidFill>
                  <a:schemeClr val="tx1"/>
                </a:solidFill>
                <a:latin typeface="Montserrat" pitchFamily="2" charset="77"/>
                <a:ea typeface="Roboto"/>
                <a:cs typeface="Roboto"/>
                <a:sym typeface="Roboto"/>
              </a:rPr>
              <a:t>Total Contacts: 30,042</a:t>
            </a:r>
          </a:p>
          <a:p>
            <a:pPr lvl="0">
              <a:lnSpc>
                <a:spcPct val="150000"/>
              </a:lnSpc>
            </a:pPr>
            <a:endParaRPr lang="en-ID" sz="1800" dirty="0">
              <a:solidFill>
                <a:schemeClr val="tx1"/>
              </a:solidFill>
              <a:latin typeface="Montserrat" pitchFamily="2" charset="77"/>
              <a:ea typeface="Roboto"/>
              <a:cs typeface="Roboto"/>
              <a:sym typeface="Roboto"/>
            </a:endParaRPr>
          </a:p>
          <a:p>
            <a:pPr lvl="0">
              <a:lnSpc>
                <a:spcPct val="150000"/>
              </a:lnSpc>
            </a:pPr>
            <a:r>
              <a:rPr lang="en-ID" sz="1800" dirty="0">
                <a:solidFill>
                  <a:schemeClr val="tx1"/>
                </a:solidFill>
                <a:latin typeface="Montserrat" pitchFamily="2" charset="77"/>
                <a:ea typeface="Roboto"/>
                <a:cs typeface="Roboto"/>
                <a:sym typeface="Roboto"/>
              </a:rPr>
              <a:t>New Advocates: 3,157</a:t>
            </a:r>
          </a:p>
          <a:p>
            <a:pPr lvl="0">
              <a:lnSpc>
                <a:spcPct val="150000"/>
              </a:lnSpc>
            </a:pPr>
            <a:endParaRPr lang="en-ID" sz="1800" dirty="0">
              <a:solidFill>
                <a:schemeClr val="tx1"/>
              </a:solidFill>
              <a:latin typeface="Montserrat" pitchFamily="2" charset="77"/>
              <a:ea typeface="Roboto"/>
              <a:cs typeface="Roboto"/>
              <a:sym typeface="Roboto"/>
            </a:endParaRPr>
          </a:p>
          <a:p>
            <a:pPr lvl="0">
              <a:lnSpc>
                <a:spcPct val="150000"/>
              </a:lnSpc>
            </a:pPr>
            <a:r>
              <a:rPr lang="en-ID" sz="1800" dirty="0">
                <a:solidFill>
                  <a:schemeClr val="tx1"/>
                </a:solidFill>
                <a:latin typeface="Montserrat" pitchFamily="2" charset="77"/>
                <a:ea typeface="Roboto"/>
                <a:cs typeface="Roboto"/>
                <a:sym typeface="Roboto"/>
              </a:rPr>
              <a:t>Total Actions: 11,217</a:t>
            </a:r>
          </a:p>
        </p:txBody>
      </p:sp>
      <p:sp>
        <p:nvSpPr>
          <p:cNvPr id="35" name="Shape 338">
            <a:extLst>
              <a:ext uri="{FF2B5EF4-FFF2-40B4-BE49-F238E27FC236}">
                <a16:creationId xmlns:a16="http://schemas.microsoft.com/office/drawing/2014/main" id="{B3F220F5-C57C-234A-A655-620CB8BD1FA0}"/>
              </a:ext>
            </a:extLst>
          </p:cNvPr>
          <p:cNvSpPr txBox="1"/>
          <p:nvPr/>
        </p:nvSpPr>
        <p:spPr>
          <a:xfrm>
            <a:off x="4566818" y="2808499"/>
            <a:ext cx="1966173" cy="1177019"/>
          </a:xfrm>
          <a:prstGeom prst="rect">
            <a:avLst/>
          </a:prstGeom>
          <a:noFill/>
          <a:ln>
            <a:noFill/>
          </a:ln>
        </p:spPr>
        <p:txBody>
          <a:bodyPr wrap="square" lIns="91425" tIns="45700" rIns="91425" bIns="45700" anchor="t" anchorCtr="0">
            <a:noAutofit/>
          </a:bodyPr>
          <a:lstStyle/>
          <a:p>
            <a:pPr lvl="0">
              <a:lnSpc>
                <a:spcPct val="150000"/>
              </a:lnSpc>
            </a:pPr>
            <a:r>
              <a:rPr lang="en-ID" sz="1200" b="1" dirty="0">
                <a:solidFill>
                  <a:schemeClr val="tx1"/>
                </a:solidFill>
                <a:latin typeface="Montserrat" pitchFamily="2" charset="77"/>
                <a:ea typeface="Roboto"/>
                <a:cs typeface="Roboto"/>
                <a:sym typeface="Roboto"/>
              </a:rPr>
              <a:t>Total Messages sent</a:t>
            </a:r>
            <a:r>
              <a:rPr lang="en-ID" sz="1200" dirty="0">
                <a:solidFill>
                  <a:schemeClr val="tx1"/>
                </a:solidFill>
                <a:latin typeface="Montserrat" pitchFamily="2" charset="77"/>
                <a:ea typeface="Roboto"/>
                <a:cs typeface="Roboto"/>
                <a:sym typeface="Roboto"/>
              </a:rPr>
              <a:t>: 1,709</a:t>
            </a:r>
          </a:p>
          <a:p>
            <a:pPr lvl="0">
              <a:lnSpc>
                <a:spcPct val="150000"/>
              </a:lnSpc>
            </a:pPr>
            <a:endParaRPr lang="en-ID" sz="1200" dirty="0">
              <a:solidFill>
                <a:schemeClr val="tx1"/>
              </a:solidFill>
              <a:latin typeface="Montserrat" pitchFamily="2" charset="77"/>
              <a:ea typeface="Roboto"/>
              <a:cs typeface="Roboto"/>
              <a:sym typeface="Roboto"/>
            </a:endParaRPr>
          </a:p>
          <a:p>
            <a:pPr lvl="0">
              <a:lnSpc>
                <a:spcPct val="150000"/>
              </a:lnSpc>
            </a:pPr>
            <a:r>
              <a:rPr lang="en-ID" sz="1200" b="1" dirty="0">
                <a:solidFill>
                  <a:schemeClr val="tx1"/>
                </a:solidFill>
                <a:latin typeface="Montserrat" pitchFamily="2" charset="77"/>
                <a:ea typeface="Roboto"/>
                <a:cs typeface="Roboto"/>
                <a:sym typeface="Roboto"/>
              </a:rPr>
              <a:t>Top Activity by States</a:t>
            </a:r>
            <a:r>
              <a:rPr lang="en-ID" sz="1200" dirty="0">
                <a:solidFill>
                  <a:schemeClr val="tx1"/>
                </a:solidFill>
                <a:latin typeface="Montserrat" pitchFamily="2" charset="77"/>
                <a:ea typeface="Roboto"/>
                <a:cs typeface="Roboto"/>
                <a:sym typeface="Roboto"/>
              </a:rPr>
              <a:t>:</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New York</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California</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Florida</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Texas</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Pennsylvania</a:t>
            </a:r>
          </a:p>
        </p:txBody>
      </p:sp>
      <p:sp>
        <p:nvSpPr>
          <p:cNvPr id="36" name="Shape 339">
            <a:extLst>
              <a:ext uri="{FF2B5EF4-FFF2-40B4-BE49-F238E27FC236}">
                <a16:creationId xmlns:a16="http://schemas.microsoft.com/office/drawing/2014/main" id="{77E311E1-24D0-B443-9F6B-99B701E6D250}"/>
              </a:ext>
            </a:extLst>
          </p:cNvPr>
          <p:cNvSpPr txBox="1"/>
          <p:nvPr/>
        </p:nvSpPr>
        <p:spPr>
          <a:xfrm>
            <a:off x="4569410" y="1252506"/>
            <a:ext cx="2075834" cy="428542"/>
          </a:xfrm>
          <a:prstGeom prst="rect">
            <a:avLst/>
          </a:prstGeom>
          <a:noFill/>
          <a:ln>
            <a:noFill/>
          </a:ln>
        </p:spPr>
        <p:txBody>
          <a:bodyPr wrap="square" lIns="91425" tIns="45700" rIns="91425" bIns="45700" anchor="t" anchorCtr="0">
            <a:noAutofit/>
          </a:bodyPr>
          <a:lstStyle/>
          <a:p>
            <a:pPr lvl="0" algn="ctr">
              <a:lnSpc>
                <a:spcPct val="150000"/>
              </a:lnSpc>
            </a:pPr>
            <a:r>
              <a:rPr lang="en-US" sz="1600" b="1" dirty="0">
                <a:solidFill>
                  <a:srgbClr val="D72030"/>
                </a:solidFill>
                <a:latin typeface="Roboto"/>
                <a:ea typeface="Roboto"/>
                <a:cs typeface="Roboto"/>
                <a:sym typeface="Roboto"/>
              </a:rPr>
              <a:t>Call on Congress to save the Troops to Teachers program</a:t>
            </a:r>
            <a:endParaRPr lang="en-ID" sz="1600" b="1" dirty="0">
              <a:solidFill>
                <a:srgbClr val="D72030"/>
              </a:solidFill>
              <a:latin typeface="Roboto"/>
              <a:ea typeface="Roboto"/>
              <a:cs typeface="Roboto"/>
              <a:sym typeface="Roboto"/>
            </a:endParaRPr>
          </a:p>
        </p:txBody>
      </p:sp>
      <p:sp>
        <p:nvSpPr>
          <p:cNvPr id="42" name="Shape 338">
            <a:extLst>
              <a:ext uri="{FF2B5EF4-FFF2-40B4-BE49-F238E27FC236}">
                <a16:creationId xmlns:a16="http://schemas.microsoft.com/office/drawing/2014/main" id="{ED10E7CF-C116-0744-B9F6-CD1651B28653}"/>
              </a:ext>
            </a:extLst>
          </p:cNvPr>
          <p:cNvSpPr txBox="1"/>
          <p:nvPr/>
        </p:nvSpPr>
        <p:spPr>
          <a:xfrm>
            <a:off x="6770420" y="2808499"/>
            <a:ext cx="1966173" cy="1177019"/>
          </a:xfrm>
          <a:prstGeom prst="rect">
            <a:avLst/>
          </a:prstGeom>
          <a:noFill/>
          <a:ln>
            <a:noFill/>
          </a:ln>
        </p:spPr>
        <p:txBody>
          <a:bodyPr wrap="square" lIns="91425" tIns="45700" rIns="91425" bIns="45700" anchor="t" anchorCtr="0">
            <a:noAutofit/>
          </a:bodyPr>
          <a:lstStyle/>
          <a:p>
            <a:pPr lvl="0">
              <a:lnSpc>
                <a:spcPct val="150000"/>
              </a:lnSpc>
            </a:pPr>
            <a:r>
              <a:rPr lang="en-ID" sz="1200" b="1" dirty="0">
                <a:solidFill>
                  <a:schemeClr val="tx1"/>
                </a:solidFill>
                <a:latin typeface="Montserrat" pitchFamily="2" charset="77"/>
                <a:ea typeface="Roboto"/>
                <a:cs typeface="Roboto"/>
                <a:sym typeface="Roboto"/>
              </a:rPr>
              <a:t>Total Messages sent</a:t>
            </a:r>
            <a:r>
              <a:rPr lang="en-ID" sz="1200" dirty="0">
                <a:solidFill>
                  <a:schemeClr val="tx1"/>
                </a:solidFill>
                <a:latin typeface="Montserrat" pitchFamily="2" charset="77"/>
                <a:ea typeface="Roboto"/>
                <a:cs typeface="Roboto"/>
                <a:sym typeface="Roboto"/>
              </a:rPr>
              <a:t>: 2,693</a:t>
            </a:r>
          </a:p>
          <a:p>
            <a:pPr lvl="0">
              <a:lnSpc>
                <a:spcPct val="150000"/>
              </a:lnSpc>
            </a:pPr>
            <a:endParaRPr lang="en-ID" sz="1200" dirty="0">
              <a:solidFill>
                <a:schemeClr val="tx1"/>
              </a:solidFill>
              <a:latin typeface="Montserrat" pitchFamily="2" charset="77"/>
              <a:ea typeface="Roboto"/>
              <a:cs typeface="Roboto"/>
              <a:sym typeface="Roboto"/>
            </a:endParaRPr>
          </a:p>
          <a:p>
            <a:pPr lvl="0">
              <a:lnSpc>
                <a:spcPct val="150000"/>
              </a:lnSpc>
            </a:pPr>
            <a:r>
              <a:rPr lang="en-ID" sz="1200" b="1" dirty="0">
                <a:solidFill>
                  <a:schemeClr val="tx1"/>
                </a:solidFill>
                <a:latin typeface="Montserrat" pitchFamily="2" charset="77"/>
                <a:ea typeface="Roboto"/>
                <a:cs typeface="Roboto"/>
                <a:sym typeface="Roboto"/>
              </a:rPr>
              <a:t>Top Activity by States</a:t>
            </a:r>
            <a:r>
              <a:rPr lang="en-ID" sz="1200" dirty="0">
                <a:solidFill>
                  <a:schemeClr val="tx1"/>
                </a:solidFill>
                <a:latin typeface="Montserrat" pitchFamily="2" charset="77"/>
                <a:ea typeface="Roboto"/>
                <a:cs typeface="Roboto"/>
                <a:sym typeface="Roboto"/>
              </a:rPr>
              <a:t>:</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Florida</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Ohio</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New York</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California</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Kentucky</a:t>
            </a:r>
          </a:p>
        </p:txBody>
      </p:sp>
      <p:sp>
        <p:nvSpPr>
          <p:cNvPr id="43" name="Shape 339">
            <a:extLst>
              <a:ext uri="{FF2B5EF4-FFF2-40B4-BE49-F238E27FC236}">
                <a16:creationId xmlns:a16="http://schemas.microsoft.com/office/drawing/2014/main" id="{A58E14BF-EF08-064A-8520-6574A7C249A9}"/>
              </a:ext>
            </a:extLst>
          </p:cNvPr>
          <p:cNvSpPr txBox="1"/>
          <p:nvPr/>
        </p:nvSpPr>
        <p:spPr>
          <a:xfrm>
            <a:off x="6645245" y="1230535"/>
            <a:ext cx="2349286" cy="428542"/>
          </a:xfrm>
          <a:prstGeom prst="rect">
            <a:avLst/>
          </a:prstGeom>
          <a:noFill/>
          <a:ln>
            <a:noFill/>
          </a:ln>
        </p:spPr>
        <p:txBody>
          <a:bodyPr wrap="square" lIns="91425" tIns="45700" rIns="91425" bIns="45700" anchor="t" anchorCtr="0">
            <a:noAutofit/>
          </a:bodyPr>
          <a:lstStyle/>
          <a:p>
            <a:pPr lvl="0" algn="ctr">
              <a:lnSpc>
                <a:spcPct val="150000"/>
              </a:lnSpc>
            </a:pPr>
            <a:r>
              <a:rPr lang="en-US" sz="1600" b="1" dirty="0">
                <a:solidFill>
                  <a:srgbClr val="D72030"/>
                </a:solidFill>
                <a:latin typeface="Roboto"/>
                <a:ea typeface="Roboto"/>
                <a:cs typeface="Roboto"/>
                <a:sym typeface="Roboto"/>
              </a:rPr>
              <a:t>Tell your Representatives to support Buddy Check Week!</a:t>
            </a:r>
            <a:endParaRPr lang="en-ID" sz="1600" b="1" dirty="0">
              <a:solidFill>
                <a:srgbClr val="D72030"/>
              </a:solidFill>
              <a:latin typeface="Roboto"/>
              <a:ea typeface="Roboto"/>
              <a:cs typeface="Roboto"/>
              <a:sym typeface="Roboto"/>
            </a:endParaRPr>
          </a:p>
        </p:txBody>
      </p:sp>
      <p:sp>
        <p:nvSpPr>
          <p:cNvPr id="49" name="Shape 338">
            <a:extLst>
              <a:ext uri="{FF2B5EF4-FFF2-40B4-BE49-F238E27FC236}">
                <a16:creationId xmlns:a16="http://schemas.microsoft.com/office/drawing/2014/main" id="{367387AD-4F60-684B-9DBE-9D7A15584F66}"/>
              </a:ext>
            </a:extLst>
          </p:cNvPr>
          <p:cNvSpPr txBox="1"/>
          <p:nvPr/>
        </p:nvSpPr>
        <p:spPr>
          <a:xfrm>
            <a:off x="8994531" y="2808499"/>
            <a:ext cx="2331354" cy="1177019"/>
          </a:xfrm>
          <a:prstGeom prst="rect">
            <a:avLst/>
          </a:prstGeom>
          <a:noFill/>
          <a:ln>
            <a:noFill/>
          </a:ln>
        </p:spPr>
        <p:txBody>
          <a:bodyPr wrap="square" lIns="91425" tIns="45700" rIns="91425" bIns="45700" anchor="t" anchorCtr="0">
            <a:noAutofit/>
          </a:bodyPr>
          <a:lstStyle/>
          <a:p>
            <a:pPr lvl="0">
              <a:lnSpc>
                <a:spcPct val="150000"/>
              </a:lnSpc>
            </a:pPr>
            <a:r>
              <a:rPr lang="en-ID" sz="1200" b="1" dirty="0">
                <a:solidFill>
                  <a:schemeClr val="tx1"/>
                </a:solidFill>
                <a:latin typeface="Montserrat" pitchFamily="2" charset="77"/>
                <a:ea typeface="Roboto"/>
                <a:cs typeface="Roboto"/>
                <a:sym typeface="Roboto"/>
              </a:rPr>
              <a:t>Total Messages sent</a:t>
            </a:r>
            <a:r>
              <a:rPr lang="en-ID" sz="1200" dirty="0">
                <a:solidFill>
                  <a:schemeClr val="tx1"/>
                </a:solidFill>
                <a:latin typeface="Montserrat" pitchFamily="2" charset="77"/>
                <a:ea typeface="Roboto"/>
                <a:cs typeface="Roboto"/>
                <a:sym typeface="Roboto"/>
              </a:rPr>
              <a:t>: </a:t>
            </a:r>
          </a:p>
          <a:p>
            <a:pPr lvl="0">
              <a:lnSpc>
                <a:spcPct val="150000"/>
              </a:lnSpc>
            </a:pPr>
            <a:r>
              <a:rPr lang="en-ID" sz="1200" dirty="0">
                <a:solidFill>
                  <a:schemeClr val="tx1"/>
                </a:solidFill>
                <a:latin typeface="Montserrat" pitchFamily="2" charset="77"/>
                <a:ea typeface="Roboto"/>
                <a:cs typeface="Roboto"/>
                <a:sym typeface="Roboto"/>
              </a:rPr>
              <a:t>2,413</a:t>
            </a:r>
          </a:p>
          <a:p>
            <a:pPr lvl="0">
              <a:lnSpc>
                <a:spcPct val="150000"/>
              </a:lnSpc>
            </a:pPr>
            <a:endParaRPr lang="en-ID" sz="1200" b="1" dirty="0">
              <a:solidFill>
                <a:schemeClr val="tx1"/>
              </a:solidFill>
              <a:latin typeface="Montserrat" pitchFamily="2" charset="77"/>
              <a:ea typeface="Roboto"/>
              <a:cs typeface="Roboto"/>
              <a:sym typeface="Roboto"/>
            </a:endParaRPr>
          </a:p>
          <a:p>
            <a:pPr lvl="0">
              <a:lnSpc>
                <a:spcPct val="150000"/>
              </a:lnSpc>
            </a:pPr>
            <a:r>
              <a:rPr lang="en-ID" sz="1200" b="1" dirty="0">
                <a:solidFill>
                  <a:schemeClr val="tx1"/>
                </a:solidFill>
                <a:latin typeface="Montserrat" pitchFamily="2" charset="77"/>
                <a:ea typeface="Roboto"/>
                <a:cs typeface="Roboto"/>
                <a:sym typeface="Roboto"/>
              </a:rPr>
              <a:t>Top Activity by States</a:t>
            </a:r>
            <a:r>
              <a:rPr lang="en-ID" sz="1200" dirty="0">
                <a:solidFill>
                  <a:schemeClr val="tx1"/>
                </a:solidFill>
                <a:latin typeface="Montserrat" pitchFamily="2" charset="77"/>
                <a:ea typeface="Roboto"/>
                <a:cs typeface="Roboto"/>
                <a:sym typeface="Roboto"/>
              </a:rPr>
              <a:t>:</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Florida</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California</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New York</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Texas</a:t>
            </a:r>
          </a:p>
          <a:p>
            <a:pPr marL="171450" lvl="0" indent="-171450">
              <a:lnSpc>
                <a:spcPct val="150000"/>
              </a:lnSpc>
              <a:buFontTx/>
              <a:buChar char="-"/>
            </a:pPr>
            <a:r>
              <a:rPr lang="en-ID" sz="1200" dirty="0">
                <a:solidFill>
                  <a:schemeClr val="tx1"/>
                </a:solidFill>
                <a:latin typeface="Montserrat" pitchFamily="2" charset="77"/>
                <a:ea typeface="Roboto"/>
                <a:cs typeface="Roboto"/>
                <a:sym typeface="Roboto"/>
              </a:rPr>
              <a:t>New Jersey</a:t>
            </a:r>
          </a:p>
        </p:txBody>
      </p:sp>
      <p:sp>
        <p:nvSpPr>
          <p:cNvPr id="50" name="Shape 339">
            <a:extLst>
              <a:ext uri="{FF2B5EF4-FFF2-40B4-BE49-F238E27FC236}">
                <a16:creationId xmlns:a16="http://schemas.microsoft.com/office/drawing/2014/main" id="{8E0454D9-9279-CE4C-BE73-DFE24BE7C3FD}"/>
              </a:ext>
            </a:extLst>
          </p:cNvPr>
          <p:cNvSpPr txBox="1"/>
          <p:nvPr/>
        </p:nvSpPr>
        <p:spPr>
          <a:xfrm>
            <a:off x="8870373" y="1466777"/>
            <a:ext cx="2455512" cy="428542"/>
          </a:xfrm>
          <a:prstGeom prst="rect">
            <a:avLst/>
          </a:prstGeom>
          <a:noFill/>
          <a:ln>
            <a:noFill/>
          </a:ln>
        </p:spPr>
        <p:txBody>
          <a:bodyPr wrap="square" lIns="91425" tIns="45700" rIns="91425" bIns="45700" anchor="t" anchorCtr="0">
            <a:noAutofit/>
          </a:bodyPr>
          <a:lstStyle/>
          <a:p>
            <a:pPr lvl="0" algn="ctr">
              <a:lnSpc>
                <a:spcPct val="150000"/>
              </a:lnSpc>
            </a:pPr>
            <a:r>
              <a:rPr lang="en-US" sz="1600" b="1" dirty="0">
                <a:solidFill>
                  <a:srgbClr val="D72030"/>
                </a:solidFill>
                <a:latin typeface="Roboto"/>
                <a:ea typeface="Roboto"/>
                <a:cs typeface="Roboto"/>
                <a:sym typeface="Roboto"/>
              </a:rPr>
              <a:t>Open the VA to ALL WWII Veterans!</a:t>
            </a:r>
            <a:endParaRPr lang="en-ID" sz="1600" b="1" dirty="0">
              <a:solidFill>
                <a:srgbClr val="D72030"/>
              </a:solidFill>
              <a:latin typeface="Roboto"/>
              <a:ea typeface="Roboto"/>
              <a:cs typeface="Roboto"/>
              <a:sym typeface="Roboto"/>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sp>
        <p:nvSpPr>
          <p:cNvPr id="215" name="Shape 215"/>
          <p:cNvSpPr txBox="1"/>
          <p:nvPr/>
        </p:nvSpPr>
        <p:spPr>
          <a:xfrm>
            <a:off x="959803" y="868002"/>
            <a:ext cx="4724400"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3000" b="1" dirty="0">
                <a:solidFill>
                  <a:srgbClr val="1B3C6E"/>
                </a:solidFill>
                <a:latin typeface="Montserrat"/>
                <a:ea typeface="Montserrat"/>
                <a:cs typeface="Montserrat"/>
                <a:sym typeface="Montserrat"/>
              </a:rPr>
              <a:t>Questions</a:t>
            </a:r>
            <a:r>
              <a:rPr lang="en-ID" sz="2000" b="1" dirty="0">
                <a:solidFill>
                  <a:srgbClr val="1B3C6E"/>
                </a:solidFill>
                <a:latin typeface="Montserrat"/>
                <a:ea typeface="Montserrat"/>
                <a:cs typeface="Montserrat"/>
                <a:sym typeface="Montserrat"/>
              </a:rPr>
              <a:t> </a:t>
            </a:r>
            <a:endParaRPr lang="en-ID" sz="2000" b="1" i="0" u="none" strike="noStrike" cap="none" dirty="0">
              <a:solidFill>
                <a:srgbClr val="1B3C6E"/>
              </a:solidFill>
              <a:latin typeface="Montserrat"/>
              <a:ea typeface="Montserrat"/>
              <a:cs typeface="Montserrat"/>
              <a:sym typeface="Montserrat"/>
            </a:endParaRP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extBox 1">
            <a:extLst>
              <a:ext uri="{FF2B5EF4-FFF2-40B4-BE49-F238E27FC236}">
                <a16:creationId xmlns:a16="http://schemas.microsoft.com/office/drawing/2014/main" id="{A430BA9C-B714-4CFD-BF77-845C396620E4}"/>
              </a:ext>
            </a:extLst>
          </p:cNvPr>
          <p:cNvSpPr txBox="1"/>
          <p:nvPr/>
        </p:nvSpPr>
        <p:spPr>
          <a:xfrm>
            <a:off x="1074058" y="2301184"/>
            <a:ext cx="9980223" cy="923330"/>
          </a:xfrm>
          <a:prstGeom prst="rect">
            <a:avLst/>
          </a:prstGeom>
          <a:noFill/>
        </p:spPr>
        <p:txBody>
          <a:bodyPr wrap="square" rtlCol="0">
            <a:spAutoFit/>
          </a:bodyPr>
          <a:lstStyle/>
          <a:p>
            <a:pPr algn="ctr">
              <a:spcBef>
                <a:spcPct val="0"/>
              </a:spcBef>
              <a:buFontTx/>
              <a:buNone/>
            </a:pPr>
            <a:r>
              <a:rPr lang="en-US" altLang="en-US" sz="1800" b="1" dirty="0">
                <a:latin typeface="Montserrat" panose="00000500000000000000" pitchFamily="2" charset="0"/>
              </a:rPr>
              <a:t>Director, National Legislative Division</a:t>
            </a:r>
          </a:p>
          <a:p>
            <a:pPr algn="ctr">
              <a:spcBef>
                <a:spcPct val="0"/>
              </a:spcBef>
              <a:buFontTx/>
              <a:buNone/>
            </a:pPr>
            <a:r>
              <a:rPr lang="en-US" altLang="en-US" sz="1800" dirty="0">
                <a:latin typeface="Montserrat" panose="00000500000000000000" pitchFamily="2" charset="0"/>
              </a:rPr>
              <a:t>Mr. Lawrence Montreuil</a:t>
            </a:r>
          </a:p>
          <a:p>
            <a:pPr algn="ctr">
              <a:spcBef>
                <a:spcPct val="0"/>
              </a:spcBef>
              <a:buFontTx/>
              <a:buNone/>
            </a:pPr>
            <a:r>
              <a:rPr lang="en-US" altLang="en-US" sz="1800" dirty="0">
                <a:latin typeface="Montserrat" panose="00000500000000000000" pitchFamily="2" charset="0"/>
              </a:rPr>
              <a:t>Email: lmontreuil@legion.org </a:t>
            </a:r>
          </a:p>
        </p:txBody>
      </p:sp>
      <p:sp>
        <p:nvSpPr>
          <p:cNvPr id="4" name="TextBox 3">
            <a:extLst>
              <a:ext uri="{FF2B5EF4-FFF2-40B4-BE49-F238E27FC236}">
                <a16:creationId xmlns:a16="http://schemas.microsoft.com/office/drawing/2014/main" id="{47DFCB0C-9486-46AF-8330-F17C0617033D}"/>
              </a:ext>
            </a:extLst>
          </p:cNvPr>
          <p:cNvSpPr txBox="1"/>
          <p:nvPr/>
        </p:nvSpPr>
        <p:spPr>
          <a:xfrm>
            <a:off x="1683658" y="3627557"/>
            <a:ext cx="4958281" cy="1200329"/>
          </a:xfrm>
          <a:prstGeom prst="rect">
            <a:avLst/>
          </a:prstGeom>
          <a:noFill/>
        </p:spPr>
        <p:txBody>
          <a:bodyPr wrap="square" rtlCol="0">
            <a:spAutoFit/>
          </a:bodyPr>
          <a:lstStyle/>
          <a:p>
            <a:pPr>
              <a:spcBef>
                <a:spcPct val="0"/>
              </a:spcBef>
              <a:buFontTx/>
              <a:buNone/>
            </a:pPr>
            <a:r>
              <a:rPr lang="en-US" altLang="en-US" sz="1800" b="1" dirty="0">
                <a:latin typeface="Montserrat" panose="00000500000000000000" pitchFamily="2" charset="0"/>
              </a:rPr>
              <a:t>Legislative Associate &amp; Grassroots Coordinator</a:t>
            </a:r>
          </a:p>
          <a:p>
            <a:pPr>
              <a:spcBef>
                <a:spcPct val="0"/>
              </a:spcBef>
              <a:buFontTx/>
              <a:buNone/>
            </a:pPr>
            <a:r>
              <a:rPr lang="en-US" altLang="en-US" sz="1800" dirty="0">
                <a:latin typeface="Montserrat" panose="00000500000000000000" pitchFamily="2" charset="0"/>
              </a:rPr>
              <a:t>Mr. John Kamin</a:t>
            </a:r>
          </a:p>
          <a:p>
            <a:pPr>
              <a:spcBef>
                <a:spcPct val="0"/>
              </a:spcBef>
              <a:buFontTx/>
              <a:buNone/>
            </a:pPr>
            <a:r>
              <a:rPr lang="en-US" altLang="en-US" sz="1800" dirty="0">
                <a:latin typeface="Montserrat" panose="00000500000000000000" pitchFamily="2" charset="0"/>
              </a:rPr>
              <a:t>Email: </a:t>
            </a:r>
            <a:r>
              <a:rPr lang="en-US" altLang="en-US" sz="1800" dirty="0">
                <a:latin typeface="Montserrat" panose="00000500000000000000" pitchFamily="2" charset="0"/>
                <a:hlinkClick r:id="rId5"/>
              </a:rPr>
              <a:t>jkamin@legion.org</a:t>
            </a:r>
            <a:r>
              <a:rPr lang="en-US" altLang="en-US" sz="1800" dirty="0">
                <a:latin typeface="Montserrat" panose="00000500000000000000" pitchFamily="2" charset="0"/>
              </a:rPr>
              <a:t> </a:t>
            </a:r>
          </a:p>
        </p:txBody>
      </p:sp>
      <p:sp>
        <p:nvSpPr>
          <p:cNvPr id="10" name="TextBox 9">
            <a:extLst>
              <a:ext uri="{FF2B5EF4-FFF2-40B4-BE49-F238E27FC236}">
                <a16:creationId xmlns:a16="http://schemas.microsoft.com/office/drawing/2014/main" id="{493FA38C-7DAD-453E-B50B-04638BFABA50}"/>
              </a:ext>
            </a:extLst>
          </p:cNvPr>
          <p:cNvSpPr txBox="1"/>
          <p:nvPr/>
        </p:nvSpPr>
        <p:spPr>
          <a:xfrm>
            <a:off x="7408297" y="3651737"/>
            <a:ext cx="4958281" cy="923330"/>
          </a:xfrm>
          <a:prstGeom prst="rect">
            <a:avLst/>
          </a:prstGeom>
          <a:noFill/>
        </p:spPr>
        <p:txBody>
          <a:bodyPr wrap="square" rtlCol="0">
            <a:spAutoFit/>
          </a:bodyPr>
          <a:lstStyle/>
          <a:p>
            <a:pPr>
              <a:spcBef>
                <a:spcPct val="0"/>
              </a:spcBef>
              <a:buFontTx/>
              <a:buNone/>
            </a:pPr>
            <a:r>
              <a:rPr lang="en-US" altLang="en-US" sz="1800" b="1" dirty="0">
                <a:latin typeface="Montserrat" panose="00000500000000000000" pitchFamily="2" charset="0"/>
              </a:rPr>
              <a:t>Legislative Associate</a:t>
            </a:r>
          </a:p>
          <a:p>
            <a:pPr>
              <a:spcBef>
                <a:spcPct val="0"/>
              </a:spcBef>
              <a:buFontTx/>
              <a:buNone/>
            </a:pPr>
            <a:r>
              <a:rPr lang="en-US" altLang="en-US" sz="1800" dirty="0">
                <a:latin typeface="Montserrat" panose="00000500000000000000" pitchFamily="2" charset="0"/>
              </a:rPr>
              <a:t>Ms. Olivia Babine</a:t>
            </a:r>
          </a:p>
          <a:p>
            <a:pPr>
              <a:spcBef>
                <a:spcPct val="0"/>
              </a:spcBef>
              <a:buFontTx/>
              <a:buNone/>
            </a:pPr>
            <a:r>
              <a:rPr lang="en-US" altLang="en-US" sz="1800" dirty="0">
                <a:latin typeface="Montserrat" panose="00000500000000000000" pitchFamily="2" charset="0"/>
              </a:rPr>
              <a:t>Email: </a:t>
            </a:r>
            <a:r>
              <a:rPr lang="en-US" altLang="en-US" sz="1800" dirty="0">
                <a:latin typeface="Montserrat" panose="00000500000000000000" pitchFamily="2" charset="0"/>
                <a:hlinkClick r:id="rId6"/>
              </a:rPr>
              <a:t>obabine@legion.org</a:t>
            </a:r>
            <a:r>
              <a:rPr lang="en-US" altLang="en-US" sz="1800" dirty="0">
                <a:latin typeface="Montserrat" panose="00000500000000000000" pitchFamily="2" charset="0"/>
              </a:rPr>
              <a:t> </a:t>
            </a:r>
          </a:p>
        </p:txBody>
      </p:sp>
    </p:spTree>
    <p:extLst>
      <p:ext uri="{BB962C8B-B14F-4D97-AF65-F5344CB8AC3E}">
        <p14:creationId xmlns:p14="http://schemas.microsoft.com/office/powerpoint/2010/main" val="105108950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sp>
        <p:nvSpPr>
          <p:cNvPr id="215" name="Shape 215"/>
          <p:cNvSpPr txBox="1"/>
          <p:nvPr/>
        </p:nvSpPr>
        <p:spPr>
          <a:xfrm>
            <a:off x="959803" y="868002"/>
            <a:ext cx="4724400"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3000" b="1" i="0" u="none" strike="noStrike" cap="none" dirty="0">
                <a:solidFill>
                  <a:srgbClr val="1B3C6E"/>
                </a:solidFill>
                <a:latin typeface="Montserrat"/>
                <a:ea typeface="Montserrat"/>
                <a:cs typeface="Montserrat"/>
                <a:sym typeface="Montserrat"/>
              </a:rPr>
              <a:t>Agenda </a:t>
            </a: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extBox 1">
            <a:extLst>
              <a:ext uri="{FF2B5EF4-FFF2-40B4-BE49-F238E27FC236}">
                <a16:creationId xmlns:a16="http://schemas.microsoft.com/office/drawing/2014/main" id="{C8752695-1C03-40C2-ACA9-B107EF7C8D85}"/>
              </a:ext>
            </a:extLst>
          </p:cNvPr>
          <p:cNvSpPr txBox="1"/>
          <p:nvPr/>
        </p:nvSpPr>
        <p:spPr>
          <a:xfrm>
            <a:off x="1074058" y="1762308"/>
            <a:ext cx="10034544" cy="3646511"/>
          </a:xfrm>
          <a:prstGeom prst="rect">
            <a:avLst/>
          </a:prstGeom>
          <a:noFill/>
        </p:spPr>
        <p:txBody>
          <a:bodyPr wrap="square" rtlCol="0">
            <a:spAutoFit/>
          </a:bodyPr>
          <a:lstStyle/>
          <a:p>
            <a:pPr lvl="1">
              <a:lnSpc>
                <a:spcPct val="150000"/>
              </a:lnSpc>
              <a:buFont typeface="Arial" panose="020B0604020202020204" pitchFamily="34" charset="0"/>
              <a:buChar char="•"/>
            </a:pPr>
            <a:r>
              <a:rPr lang="en-US" altLang="en-US" sz="1800" dirty="0">
                <a:latin typeface="Montserrat" panose="00000500000000000000" pitchFamily="2" charset="0"/>
                <a:ea typeface="ＭＳ Ｐゴシック" panose="020B0600070205080204" pitchFamily="34" charset="-128"/>
              </a:rPr>
              <a:t> Washington Conference Update</a:t>
            </a:r>
          </a:p>
          <a:p>
            <a:pPr lvl="1">
              <a:lnSpc>
                <a:spcPct val="150000"/>
              </a:lnSpc>
              <a:buFont typeface="Arial" panose="020B0604020202020204" pitchFamily="34" charset="0"/>
              <a:buChar char="•"/>
            </a:pPr>
            <a:r>
              <a:rPr lang="en-US" altLang="en-US" sz="1800" dirty="0">
                <a:latin typeface="Montserrat" panose="00000500000000000000" pitchFamily="2" charset="0"/>
                <a:ea typeface="ＭＳ Ｐゴシック" panose="020B0600070205080204" pitchFamily="34" charset="-128"/>
              </a:rPr>
              <a:t> Legislative Agenda and Wins</a:t>
            </a:r>
          </a:p>
          <a:p>
            <a:pPr lvl="1">
              <a:lnSpc>
                <a:spcPct val="150000"/>
              </a:lnSpc>
              <a:buFont typeface="Arial" panose="020B0604020202020204" pitchFamily="34" charset="0"/>
              <a:buChar char="•"/>
            </a:pPr>
            <a:r>
              <a:rPr lang="en-US" altLang="en-US" sz="1800" dirty="0">
                <a:latin typeface="Montserrat" panose="00000500000000000000" pitchFamily="2" charset="0"/>
                <a:ea typeface="ＭＳ Ｐゴシック" panose="020B0600070205080204" pitchFamily="34" charset="-128"/>
              </a:rPr>
              <a:t> Portfolio Snapshots</a:t>
            </a:r>
          </a:p>
          <a:p>
            <a:pPr lvl="1"/>
            <a:r>
              <a:rPr lang="en-US" altLang="en-US" sz="1800" dirty="0">
                <a:latin typeface="Montserrat" panose="00000500000000000000" pitchFamily="2" charset="0"/>
                <a:ea typeface="ＭＳ Ｐゴシック" panose="020B0600070205080204" pitchFamily="34" charset="-128"/>
              </a:rPr>
              <a:t>	National Security</a:t>
            </a:r>
          </a:p>
          <a:p>
            <a:pPr lvl="4"/>
            <a:r>
              <a:rPr lang="en-US" altLang="en-US" sz="1800" dirty="0">
                <a:latin typeface="Montserrat" panose="00000500000000000000" pitchFamily="2" charset="0"/>
                <a:ea typeface="ＭＳ Ｐゴシック" panose="020B0600070205080204" pitchFamily="34" charset="-128"/>
              </a:rPr>
              <a:t>	Disability Assistance &amp; Memorial Affairs</a:t>
            </a:r>
          </a:p>
          <a:p>
            <a:pPr lvl="2"/>
            <a:r>
              <a:rPr lang="en-US" altLang="en-US" sz="1800" dirty="0">
                <a:latin typeface="Montserrat" panose="00000500000000000000" pitchFamily="2" charset="0"/>
                <a:ea typeface="ＭＳ Ｐゴシック" panose="020B0600070205080204" pitchFamily="34" charset="-128"/>
              </a:rPr>
              <a:t>	Healthcare</a:t>
            </a:r>
          </a:p>
          <a:p>
            <a:pPr lvl="2"/>
            <a:r>
              <a:rPr lang="en-US" altLang="en-US" sz="1800" dirty="0">
                <a:latin typeface="Montserrat" panose="00000500000000000000" pitchFamily="2" charset="0"/>
                <a:ea typeface="ＭＳ Ｐゴシック" panose="020B0600070205080204" pitchFamily="34" charset="-128"/>
              </a:rPr>
              <a:t>	Education &amp; Employment</a:t>
            </a:r>
          </a:p>
          <a:p>
            <a:pPr lvl="1">
              <a:lnSpc>
                <a:spcPct val="150000"/>
              </a:lnSpc>
              <a:buFont typeface="Arial" panose="020B0604020202020204" pitchFamily="34" charset="0"/>
              <a:buChar char="•"/>
            </a:pPr>
            <a:r>
              <a:rPr lang="en-US" altLang="en-US" sz="1800" dirty="0">
                <a:latin typeface="Montserrat" panose="00000500000000000000" pitchFamily="2" charset="0"/>
                <a:ea typeface="ＭＳ Ｐゴシック" panose="020B0600070205080204" pitchFamily="34" charset="-128"/>
              </a:rPr>
              <a:t> National Legislative Council Overview</a:t>
            </a:r>
          </a:p>
          <a:p>
            <a:pPr lvl="1">
              <a:lnSpc>
                <a:spcPct val="150000"/>
              </a:lnSpc>
              <a:buFont typeface="Arial" panose="020B0604020202020204" pitchFamily="34" charset="0"/>
              <a:buChar char="•"/>
            </a:pPr>
            <a:r>
              <a:rPr lang="en-US" altLang="en-US" sz="1800" dirty="0">
                <a:latin typeface="Montserrat" panose="00000500000000000000" pitchFamily="2" charset="0"/>
                <a:ea typeface="ＭＳ Ｐゴシック" panose="020B0600070205080204" pitchFamily="34" charset="-128"/>
              </a:rPr>
              <a:t> Grassroots</a:t>
            </a:r>
          </a:p>
          <a:p>
            <a:pPr lvl="1">
              <a:lnSpc>
                <a:spcPct val="150000"/>
              </a:lnSpc>
              <a:buFont typeface="Arial" panose="020B0604020202020204" pitchFamily="34" charset="0"/>
              <a:buChar char="•"/>
            </a:pPr>
            <a:r>
              <a:rPr lang="en-US" altLang="en-US" sz="1800" dirty="0">
                <a:latin typeface="Montserrat" panose="00000500000000000000" pitchFamily="2" charset="0"/>
                <a:ea typeface="ＭＳ Ｐゴシック" panose="020B0600070205080204" pitchFamily="34" charset="-128"/>
              </a:rPr>
              <a:t> Questions</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dirty="0">
              <a:solidFill>
                <a:srgbClr val="7F7F7F"/>
              </a:solidFill>
              <a:latin typeface="Arial"/>
              <a:ea typeface="Arial"/>
              <a:cs typeface="Arial"/>
              <a:sym typeface="Arial"/>
            </a:endParaRPr>
          </a:p>
        </p:txBody>
      </p:sp>
      <p:sp>
        <p:nvSpPr>
          <p:cNvPr id="215" name="Shape 215"/>
          <p:cNvSpPr txBox="1"/>
          <p:nvPr/>
        </p:nvSpPr>
        <p:spPr>
          <a:xfrm>
            <a:off x="959802" y="868002"/>
            <a:ext cx="8211357"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3000" b="1" i="0" u="none" strike="noStrike" cap="none" dirty="0">
                <a:solidFill>
                  <a:srgbClr val="1B3C6E"/>
                </a:solidFill>
                <a:latin typeface="Montserrat"/>
                <a:ea typeface="Montserrat"/>
                <a:cs typeface="Montserrat"/>
                <a:sym typeface="Montserrat"/>
              </a:rPr>
              <a:t>Washington Conference Update</a:t>
            </a: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Content Placeholder 2">
            <a:extLst>
              <a:ext uri="{FF2B5EF4-FFF2-40B4-BE49-F238E27FC236}">
                <a16:creationId xmlns:a16="http://schemas.microsoft.com/office/drawing/2014/main" id="{B8DB3845-A605-4E3E-B900-804EA3184B95}"/>
              </a:ext>
            </a:extLst>
          </p:cNvPr>
          <p:cNvSpPr txBox="1">
            <a:spLocks/>
          </p:cNvSpPr>
          <p:nvPr/>
        </p:nvSpPr>
        <p:spPr>
          <a:xfrm>
            <a:off x="714304" y="1826903"/>
            <a:ext cx="5714579" cy="3964174"/>
          </a:xfrm>
          <a:prstGeom prst="rect">
            <a:avLst/>
          </a:prstGeom>
          <a:noFill/>
          <a:ln>
            <a:noFill/>
          </a:ln>
        </p:spPr>
        <p:txBody>
          <a:bodyPr wrap="square" lIns="91425" tIns="91425" rIns="91425" bIns="91425" anchor="t" anchorCtr="0">
            <a:normAutofit fontScale="92500" lnSpcReduction="20000"/>
          </a:bodyPr>
          <a:lstStyle>
            <a:defPPr marR="0" lvl="0" algn="l" rtl="0">
              <a:lnSpc>
                <a:spcPct val="100000"/>
              </a:lnSpc>
              <a:spcBef>
                <a:spcPts val="0"/>
              </a:spcBef>
              <a:spcAft>
                <a:spcPts val="0"/>
              </a:spcAft>
            </a:defPPr>
            <a:lvl1pPr marL="228600" marR="0" lvl="0" indent="-508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indent="0">
              <a:lnSpc>
                <a:spcPct val="107000"/>
              </a:lnSpc>
              <a:spcBef>
                <a:spcPts val="0"/>
              </a:spcBef>
              <a:spcAft>
                <a:spcPts val="800"/>
              </a:spcAft>
              <a:buNone/>
            </a:pPr>
            <a:r>
              <a:rPr lang="en-US" sz="18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Due to restricted public access to Washington DC congressional offices, The American Legion National Commander Dillard has determined the 2022 Washington Conference will be conducted virtually. Virtual events are currently scheduled to take place from </a:t>
            </a:r>
            <a:r>
              <a:rPr lang="en-US" sz="1800" u="sng"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Sunday, February 27 through Thursday, March 2, 2022</a:t>
            </a:r>
            <a:r>
              <a:rPr lang="en-US" sz="18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Although the Washington Conference will be conducted virtually, </a:t>
            </a:r>
            <a:r>
              <a:rPr lang="en-US" sz="1800" u="sng"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it is still expected that all Legionnaires participating should schedule meetings with their members of congress in their district, or virtually. </a:t>
            </a:r>
          </a:p>
          <a:p>
            <a:pPr marL="0" marR="0" indent="0">
              <a:lnSpc>
                <a:spcPct val="107000"/>
              </a:lnSpc>
              <a:spcBef>
                <a:spcPts val="0"/>
              </a:spcBef>
              <a:spcAft>
                <a:spcPts val="800"/>
              </a:spcAft>
              <a:buNone/>
            </a:pPr>
            <a:endParaRPr lang="en-US" sz="1800" u="sng" dirty="0">
              <a:solidFill>
                <a:srgbClr val="595959"/>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8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It is the responsibility of the Departments, with the help of the Legislative Council Vice Chairmen, to schedule meetings with members of Congress and their staff leading up to and during the week of March 1</a:t>
            </a:r>
            <a:r>
              <a:rPr lang="en-US" sz="1800" baseline="300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31DBE1F9-0471-4E9E-A02A-2B1497D682D5}"/>
              </a:ext>
            </a:extLst>
          </p:cNvPr>
          <p:cNvSpPr txBox="1">
            <a:spLocks/>
          </p:cNvSpPr>
          <p:nvPr/>
        </p:nvSpPr>
        <p:spPr>
          <a:xfrm>
            <a:off x="6522976" y="1493756"/>
            <a:ext cx="4594966" cy="3964174"/>
          </a:xfrm>
          <a:prstGeom prst="rect">
            <a:avLst/>
          </a:prstGeom>
          <a:noFill/>
          <a:ln>
            <a:noFill/>
          </a:ln>
        </p:spPr>
        <p:txBody>
          <a:bodyPr wrap="square" lIns="91425" tIns="91425" rIns="91425" bIns="91425" anchor="t" anchorCtr="0">
            <a:normAutofit fontScale="70000" lnSpcReduction="20000"/>
          </a:bodyPr>
          <a:lstStyle>
            <a:defPPr marR="0" lvl="0" algn="l" rtl="0">
              <a:lnSpc>
                <a:spcPct val="100000"/>
              </a:lnSpc>
              <a:spcBef>
                <a:spcPts val="0"/>
              </a:spcBef>
              <a:spcAft>
                <a:spcPts val="0"/>
              </a:spcAft>
            </a:defPPr>
            <a:lvl1pPr marL="228600" marR="0" lvl="0" indent="-508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Hill Meetings:</a:t>
            </a:r>
            <a:r>
              <a:rPr lang="en-US" sz="18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Meetings with members of Congress and their staff are still expected via zoom, phone, at home district offices, or any other appropriate medium. Legislative Council Vice Chairmen will receive a list of congressional contacts to distribute to Washington Conference call-ins. After meeting with members of Congress and their staff, you will be required to fill out a Congressional Contact Report Form online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sng" dirty="0">
                <a:solidFill>
                  <a:srgbClr val="00467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www.legion.org/legislative/aar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Virtual “Know Before You Go”</a:t>
            </a:r>
            <a:r>
              <a:rPr lang="en-US" sz="18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This will be conducted, but will be recorded beforehand and published on the Legion Washington Conference webpage. The legislative staff will distribute a preliminary version of our legislative agenda in advance of the broadcast.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Commander’s Testimony</a:t>
            </a:r>
            <a:r>
              <a:rPr lang="en-US" sz="1800"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Commander Dillard will still deliver his testimony to a joint session of the House and Senate Committees on Veterans Affairs, but a date has not been confirmed yet. The testimony will be live-streamed, and each American Legion Department will receive notification of how to access it when finalized.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04519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Shape 584"/>
          <p:cNvPicPr preferRelativeResize="0">
            <a:picLocks noGrp="1"/>
          </p:cNvPicPr>
          <p:nvPr>
            <p:ph type="pic" idx="2"/>
          </p:nvPr>
        </p:nvPicPr>
        <p:blipFill rotWithShape="1">
          <a:blip r:embed="rId3">
            <a:alphaModFix/>
          </a:blip>
          <a:srcRect t="11108" b="11108"/>
          <a:stretch/>
        </p:blipFill>
        <p:spPr>
          <a:prstGeom prst="rect">
            <a:avLst/>
          </a:prstGeom>
          <a:noFill/>
          <a:ln>
            <a:noFill/>
          </a:ln>
        </p:spPr>
      </p:pic>
      <p:sp>
        <p:nvSpPr>
          <p:cNvPr id="10" name="Rectangle 9">
            <a:extLst>
              <a:ext uri="{FF2B5EF4-FFF2-40B4-BE49-F238E27FC236}">
                <a16:creationId xmlns:a16="http://schemas.microsoft.com/office/drawing/2014/main" id="{B61F3E33-F6F6-1A4A-B09C-077DF91981B9}"/>
              </a:ext>
            </a:extLst>
          </p:cNvPr>
          <p:cNvSpPr/>
          <p:nvPr/>
        </p:nvSpPr>
        <p:spPr>
          <a:xfrm>
            <a:off x="-46008" y="6101761"/>
            <a:ext cx="12272933" cy="713676"/>
          </a:xfrm>
          <a:prstGeom prst="rect">
            <a:avLst/>
          </a:prstGeom>
          <a:solidFill>
            <a:srgbClr val="1B3C6E"/>
          </a:solid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1" name="Picture 10" descr="Text&#10;&#10;Description automatically generated with medium confidence">
            <a:extLst>
              <a:ext uri="{FF2B5EF4-FFF2-40B4-BE49-F238E27FC236}">
                <a16:creationId xmlns:a16="http://schemas.microsoft.com/office/drawing/2014/main" id="{759C62F1-C301-FA40-A5CE-137B831FD21E}"/>
              </a:ext>
            </a:extLst>
          </p:cNvPr>
          <p:cNvPicPr>
            <a:picLocks noChangeAspect="1"/>
          </p:cNvPicPr>
          <p:nvPr/>
        </p:nvPicPr>
        <p:blipFill>
          <a:blip r:embed="rId4"/>
          <a:stretch>
            <a:fillRect/>
          </a:stretch>
        </p:blipFill>
        <p:spPr>
          <a:xfrm>
            <a:off x="10210183" y="6069932"/>
            <a:ext cx="1981817" cy="775368"/>
          </a:xfrm>
          <a:prstGeom prst="rect">
            <a:avLst/>
          </a:prstGeom>
        </p:spPr>
      </p:pic>
      <p:sp>
        <p:nvSpPr>
          <p:cNvPr id="12" name="Shape 557">
            <a:extLst>
              <a:ext uri="{FF2B5EF4-FFF2-40B4-BE49-F238E27FC236}">
                <a16:creationId xmlns:a16="http://schemas.microsoft.com/office/drawing/2014/main" id="{76BD3FB9-E79C-CD4C-8773-AE7D59956C9A}"/>
              </a:ext>
            </a:extLst>
          </p:cNvPr>
          <p:cNvSpPr txBox="1"/>
          <p:nvPr/>
        </p:nvSpPr>
        <p:spPr>
          <a:xfrm>
            <a:off x="433137" y="1042736"/>
            <a:ext cx="3288632" cy="2003877"/>
          </a:xfrm>
          <a:prstGeom prst="rect">
            <a:avLst/>
          </a:prstGeom>
          <a:noFill/>
          <a:ln>
            <a:noFill/>
          </a:ln>
        </p:spPr>
        <p:txBody>
          <a:bodyPr wrap="square" lIns="91425" tIns="45700" rIns="91425" bIns="45700" anchor="b" anchorCtr="0">
            <a:noAutofit/>
          </a:bodyPr>
          <a:lstStyle/>
          <a:p>
            <a:pPr marL="0" marR="0" lvl="0" indent="0" algn="r" rtl="0">
              <a:spcBef>
                <a:spcPts val="0"/>
              </a:spcBef>
              <a:buNone/>
            </a:pPr>
            <a:r>
              <a:rPr lang="en-ID" sz="4000" b="1" dirty="0">
                <a:solidFill>
                  <a:srgbClr val="1B3C6E"/>
                </a:solidFill>
                <a:latin typeface="Montserrat"/>
                <a:ea typeface="Montserrat"/>
                <a:cs typeface="Montserrat"/>
                <a:sym typeface="Montserrat"/>
              </a:rPr>
              <a:t>Legislative Agenda and Wins</a:t>
            </a:r>
          </a:p>
        </p:txBody>
      </p:sp>
      <p:pic>
        <p:nvPicPr>
          <p:cNvPr id="7" name="Picture 2">
            <a:extLst>
              <a:ext uri="{FF2B5EF4-FFF2-40B4-BE49-F238E27FC236}">
                <a16:creationId xmlns:a16="http://schemas.microsoft.com/office/drawing/2014/main" id="{64598A45-F789-4586-A5C7-291D590EE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8560" y="523353"/>
            <a:ext cx="7362619" cy="554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21728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sp>
        <p:nvSpPr>
          <p:cNvPr id="215" name="Shape 215"/>
          <p:cNvSpPr txBox="1"/>
          <p:nvPr/>
        </p:nvSpPr>
        <p:spPr>
          <a:xfrm>
            <a:off x="959803" y="868002"/>
            <a:ext cx="4724400"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3000" b="1" i="0" u="none" strike="noStrike" cap="none" dirty="0">
                <a:solidFill>
                  <a:srgbClr val="1B3C6E"/>
                </a:solidFill>
                <a:latin typeface="Montserrat"/>
                <a:ea typeface="Montserrat"/>
                <a:cs typeface="Montserrat"/>
                <a:sym typeface="Montserrat"/>
              </a:rPr>
              <a:t>National Security </a:t>
            </a: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extBox 1">
            <a:extLst>
              <a:ext uri="{FF2B5EF4-FFF2-40B4-BE49-F238E27FC236}">
                <a16:creationId xmlns:a16="http://schemas.microsoft.com/office/drawing/2014/main" id="{C8752695-1C03-40C2-ACA9-B107EF7C8D85}"/>
              </a:ext>
            </a:extLst>
          </p:cNvPr>
          <p:cNvSpPr txBox="1"/>
          <p:nvPr/>
        </p:nvSpPr>
        <p:spPr>
          <a:xfrm>
            <a:off x="1131567" y="1961433"/>
            <a:ext cx="10034544" cy="1292020"/>
          </a:xfrm>
          <a:prstGeom prst="rect">
            <a:avLst/>
          </a:prstGeom>
          <a:noFill/>
        </p:spPr>
        <p:txBody>
          <a:bodyPr wrap="square" rtlCol="0">
            <a:spAutoFit/>
          </a:bodyPr>
          <a:lstStyle/>
          <a:p>
            <a:pPr>
              <a:lnSpc>
                <a:spcPct val="150000"/>
              </a:lnSpc>
            </a:pPr>
            <a:r>
              <a:rPr lang="en-US" sz="1800" b="1" u="sng" dirty="0">
                <a:latin typeface="Montserrat" panose="00000500000000000000" pitchFamily="2" charset="0"/>
              </a:rPr>
              <a:t>Citizenship for Service</a:t>
            </a:r>
          </a:p>
          <a:p>
            <a:pPr marL="285750" indent="-285750">
              <a:lnSpc>
                <a:spcPct val="150000"/>
              </a:lnSpc>
              <a:buFont typeface="Arial" panose="020B0604020202020204" pitchFamily="34" charset="0"/>
              <a:buChar char="•"/>
            </a:pPr>
            <a:r>
              <a:rPr lang="en-US" sz="1800" dirty="0">
                <a:latin typeface="Montserrat" panose="00000500000000000000" pitchFamily="2" charset="0"/>
              </a:rPr>
              <a:t>H.R. 1182 – Veteran Deportation Prevention and Reform Act – Rep. Takano (D-CA) </a:t>
            </a:r>
          </a:p>
          <a:p>
            <a:pPr marL="285750" indent="-285750">
              <a:lnSpc>
                <a:spcPct val="150000"/>
              </a:lnSpc>
              <a:buFont typeface="Arial" panose="020B0604020202020204" pitchFamily="34" charset="0"/>
              <a:buChar char="•"/>
            </a:pPr>
            <a:r>
              <a:rPr lang="en-US" sz="1800" dirty="0">
                <a:latin typeface="Montserrat" panose="00000500000000000000" pitchFamily="2" charset="0"/>
              </a:rPr>
              <a:t>S.XX – Naturalization at Training Sites Act of 2021 – Sen. Duckworth (D-IL) </a:t>
            </a:r>
          </a:p>
        </p:txBody>
      </p:sp>
    </p:spTree>
    <p:extLst>
      <p:ext uri="{BB962C8B-B14F-4D97-AF65-F5344CB8AC3E}">
        <p14:creationId xmlns:p14="http://schemas.microsoft.com/office/powerpoint/2010/main" val="36265486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sp>
        <p:nvSpPr>
          <p:cNvPr id="215" name="Shape 215"/>
          <p:cNvSpPr txBox="1"/>
          <p:nvPr/>
        </p:nvSpPr>
        <p:spPr>
          <a:xfrm>
            <a:off x="959802" y="913267"/>
            <a:ext cx="8356213"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3000" b="1" i="0" u="none" strike="noStrike" cap="none" dirty="0">
                <a:solidFill>
                  <a:srgbClr val="1B3C6E"/>
                </a:solidFill>
                <a:latin typeface="Montserrat"/>
                <a:ea typeface="Montserrat"/>
                <a:cs typeface="Montserrat"/>
                <a:sym typeface="Montserrat"/>
              </a:rPr>
              <a:t>Disability Assistance/Memorial Affairs </a:t>
            </a: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extBox 1">
            <a:extLst>
              <a:ext uri="{FF2B5EF4-FFF2-40B4-BE49-F238E27FC236}">
                <a16:creationId xmlns:a16="http://schemas.microsoft.com/office/drawing/2014/main" id="{C8752695-1C03-40C2-ACA9-B107EF7C8D85}"/>
              </a:ext>
            </a:extLst>
          </p:cNvPr>
          <p:cNvSpPr txBox="1"/>
          <p:nvPr/>
        </p:nvSpPr>
        <p:spPr>
          <a:xfrm>
            <a:off x="1074058" y="1901228"/>
            <a:ext cx="10034544" cy="2954014"/>
          </a:xfrm>
          <a:prstGeom prst="rect">
            <a:avLst/>
          </a:prstGeom>
          <a:noFill/>
        </p:spPr>
        <p:txBody>
          <a:bodyPr wrap="square" rtlCol="0">
            <a:spAutoFit/>
          </a:bodyPr>
          <a:lstStyle/>
          <a:p>
            <a:pPr>
              <a:lnSpc>
                <a:spcPct val="150000"/>
              </a:lnSpc>
            </a:pPr>
            <a:r>
              <a:rPr lang="en-US" sz="1800" b="1" u="sng" dirty="0">
                <a:latin typeface="Montserrat" panose="00000500000000000000" pitchFamily="2" charset="0"/>
              </a:rPr>
              <a:t>Toxic Exposure </a:t>
            </a:r>
          </a:p>
          <a:p>
            <a:pPr marL="285750" indent="-285750">
              <a:lnSpc>
                <a:spcPct val="150000"/>
              </a:lnSpc>
              <a:buFont typeface="Arial" panose="020B0604020202020204" pitchFamily="34" charset="0"/>
              <a:buChar char="•"/>
            </a:pPr>
            <a:r>
              <a:rPr lang="en-US" sz="1800" dirty="0">
                <a:latin typeface="Montserrat" panose="00000500000000000000" pitchFamily="2" charset="0"/>
              </a:rPr>
              <a:t>H.R. 3967 – Honoring Our PACT Act</a:t>
            </a:r>
          </a:p>
          <a:p>
            <a:pPr lvl="2">
              <a:lnSpc>
                <a:spcPct val="150000"/>
              </a:lnSpc>
            </a:pPr>
            <a:r>
              <a:rPr lang="en-US" sz="1800" dirty="0">
                <a:latin typeface="Montserrat" panose="00000500000000000000" pitchFamily="2" charset="0"/>
              </a:rPr>
              <a:t>	Authored by the Chairman of the House Veterans Affairs Committee Rep. Takano (D-CA)</a:t>
            </a:r>
          </a:p>
          <a:p>
            <a:pPr marL="285750" indent="-285750">
              <a:lnSpc>
                <a:spcPct val="150000"/>
              </a:lnSpc>
              <a:buFont typeface="Arial" panose="020B0604020202020204" pitchFamily="34" charset="0"/>
              <a:buChar char="•"/>
            </a:pPr>
            <a:r>
              <a:rPr lang="en-US" sz="1800" dirty="0">
                <a:latin typeface="Montserrat" panose="00000500000000000000" pitchFamily="2" charset="0"/>
              </a:rPr>
              <a:t>S. 3003 – True COST of War Act </a:t>
            </a:r>
          </a:p>
          <a:p>
            <a:pPr lvl="1">
              <a:lnSpc>
                <a:spcPct val="150000"/>
              </a:lnSpc>
            </a:pPr>
            <a:r>
              <a:rPr lang="en-US" sz="1800" dirty="0">
                <a:latin typeface="Montserrat" panose="00000500000000000000" pitchFamily="2" charset="0"/>
              </a:rPr>
              <a:t>	Authored by the Chairman of the Senate Veterans Affairs Committee Sen. Tester (D-MT) </a:t>
            </a:r>
          </a:p>
        </p:txBody>
      </p:sp>
    </p:spTree>
    <p:extLst>
      <p:ext uri="{BB962C8B-B14F-4D97-AF65-F5344CB8AC3E}">
        <p14:creationId xmlns:p14="http://schemas.microsoft.com/office/powerpoint/2010/main" val="33609038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a:solidFill>
                <a:srgbClr val="7F7F7F"/>
              </a:solidFill>
              <a:latin typeface="Arial"/>
              <a:ea typeface="Arial"/>
              <a:cs typeface="Arial"/>
              <a:sym typeface="Arial"/>
            </a:endParaRPr>
          </a:p>
        </p:txBody>
      </p:sp>
      <p:sp>
        <p:nvSpPr>
          <p:cNvPr id="215" name="Shape 215"/>
          <p:cNvSpPr txBox="1"/>
          <p:nvPr/>
        </p:nvSpPr>
        <p:spPr>
          <a:xfrm>
            <a:off x="959803" y="868002"/>
            <a:ext cx="4724400"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3000" b="1" i="0" u="none" strike="noStrike" cap="none" dirty="0">
                <a:solidFill>
                  <a:srgbClr val="1B3C6E"/>
                </a:solidFill>
                <a:latin typeface="Montserrat"/>
                <a:ea typeface="Montserrat"/>
                <a:cs typeface="Montserrat"/>
                <a:sym typeface="Montserrat"/>
              </a:rPr>
              <a:t>Healthcare</a:t>
            </a: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extBox 1">
            <a:extLst>
              <a:ext uri="{FF2B5EF4-FFF2-40B4-BE49-F238E27FC236}">
                <a16:creationId xmlns:a16="http://schemas.microsoft.com/office/drawing/2014/main" id="{C8752695-1C03-40C2-ACA9-B107EF7C8D85}"/>
              </a:ext>
            </a:extLst>
          </p:cNvPr>
          <p:cNvSpPr txBox="1"/>
          <p:nvPr/>
        </p:nvSpPr>
        <p:spPr>
          <a:xfrm>
            <a:off x="1074058" y="1901228"/>
            <a:ext cx="4946496" cy="2123017"/>
          </a:xfrm>
          <a:prstGeom prst="rect">
            <a:avLst/>
          </a:prstGeom>
          <a:noFill/>
        </p:spPr>
        <p:txBody>
          <a:bodyPr wrap="square" rtlCol="0">
            <a:spAutoFit/>
          </a:bodyPr>
          <a:lstStyle/>
          <a:p>
            <a:pPr>
              <a:lnSpc>
                <a:spcPct val="150000"/>
              </a:lnSpc>
            </a:pPr>
            <a:r>
              <a:rPr lang="en-US" sz="1800" b="1" u="sng" dirty="0">
                <a:latin typeface="Montserrat" panose="00000500000000000000" pitchFamily="2" charset="0"/>
              </a:rPr>
              <a:t>Mental Health </a:t>
            </a:r>
          </a:p>
          <a:p>
            <a:pPr marL="285750" indent="-285750">
              <a:lnSpc>
                <a:spcPct val="150000"/>
              </a:lnSpc>
              <a:buFont typeface="Arial" panose="020B0604020202020204" pitchFamily="34" charset="0"/>
              <a:buChar char="•"/>
            </a:pPr>
            <a:r>
              <a:rPr lang="en-US" sz="1800" dirty="0">
                <a:latin typeface="Montserrat" panose="00000500000000000000" pitchFamily="2" charset="0"/>
              </a:rPr>
              <a:t>Suicide Prevention (S. 1198) </a:t>
            </a:r>
          </a:p>
          <a:p>
            <a:pPr marL="285750" indent="-285750">
              <a:lnSpc>
                <a:spcPct val="150000"/>
              </a:lnSpc>
              <a:buFont typeface="Arial" panose="020B0604020202020204" pitchFamily="34" charset="0"/>
              <a:buChar char="•"/>
            </a:pPr>
            <a:r>
              <a:rPr lang="en-US" sz="1800" dirty="0">
                <a:latin typeface="Montserrat" panose="00000500000000000000" pitchFamily="2" charset="0"/>
              </a:rPr>
              <a:t>Peer-to-Peer Support (S. 544, S. 2386, H.R. 1476) </a:t>
            </a:r>
          </a:p>
          <a:p>
            <a:pPr>
              <a:lnSpc>
                <a:spcPct val="150000"/>
              </a:lnSpc>
            </a:pPr>
            <a:endParaRPr lang="en-US" sz="1800" dirty="0">
              <a:latin typeface="Montserrat" panose="00000500000000000000" pitchFamily="2" charset="0"/>
            </a:endParaRPr>
          </a:p>
        </p:txBody>
      </p:sp>
      <p:sp>
        <p:nvSpPr>
          <p:cNvPr id="10" name="TextBox 9">
            <a:extLst>
              <a:ext uri="{FF2B5EF4-FFF2-40B4-BE49-F238E27FC236}">
                <a16:creationId xmlns:a16="http://schemas.microsoft.com/office/drawing/2014/main" id="{C33E89F9-A05F-4AE2-90BE-413DD5F4E095}"/>
              </a:ext>
            </a:extLst>
          </p:cNvPr>
          <p:cNvSpPr txBox="1"/>
          <p:nvPr/>
        </p:nvSpPr>
        <p:spPr>
          <a:xfrm>
            <a:off x="6272678" y="1901228"/>
            <a:ext cx="4946496" cy="2538515"/>
          </a:xfrm>
          <a:prstGeom prst="rect">
            <a:avLst/>
          </a:prstGeom>
          <a:noFill/>
        </p:spPr>
        <p:txBody>
          <a:bodyPr wrap="square" rtlCol="0">
            <a:spAutoFit/>
          </a:bodyPr>
          <a:lstStyle/>
          <a:p>
            <a:pPr>
              <a:lnSpc>
                <a:spcPct val="150000"/>
              </a:lnSpc>
            </a:pPr>
            <a:r>
              <a:rPr lang="en-US" sz="1800" b="1" u="sng" dirty="0">
                <a:latin typeface="Montserrat" panose="00000500000000000000" pitchFamily="2" charset="0"/>
              </a:rPr>
              <a:t>VHA/Miscellaneous </a:t>
            </a:r>
          </a:p>
          <a:p>
            <a:pPr marL="285750" indent="-285750">
              <a:lnSpc>
                <a:spcPct val="150000"/>
              </a:lnSpc>
              <a:buFont typeface="Arial" panose="020B0604020202020204" pitchFamily="34" charset="0"/>
              <a:buChar char="•"/>
            </a:pPr>
            <a:r>
              <a:rPr lang="en-US" sz="1800" dirty="0">
                <a:latin typeface="Montserrat" panose="00000500000000000000" pitchFamily="2" charset="0"/>
              </a:rPr>
              <a:t>WWII Means Test (S. 1040) </a:t>
            </a:r>
          </a:p>
          <a:p>
            <a:pPr marL="285750" indent="-285750">
              <a:lnSpc>
                <a:spcPct val="150000"/>
              </a:lnSpc>
              <a:buFont typeface="Arial" panose="020B0604020202020204" pitchFamily="34" charset="0"/>
              <a:buChar char="•"/>
            </a:pPr>
            <a:r>
              <a:rPr lang="en-US" sz="1800" dirty="0">
                <a:latin typeface="Montserrat" panose="00000500000000000000" pitchFamily="2" charset="0"/>
              </a:rPr>
              <a:t>VHA Healthcare Workers (S. 1319, H.R. 1948)  </a:t>
            </a:r>
          </a:p>
          <a:p>
            <a:pPr>
              <a:lnSpc>
                <a:spcPct val="150000"/>
              </a:lnSpc>
            </a:pPr>
            <a:r>
              <a:rPr lang="en-US" sz="1800" b="1" u="sng" dirty="0">
                <a:latin typeface="Montserrat" panose="00000500000000000000" pitchFamily="2" charset="0"/>
              </a:rPr>
              <a:t>Telehealth </a:t>
            </a:r>
          </a:p>
          <a:p>
            <a:pPr marL="285750" indent="-285750">
              <a:lnSpc>
                <a:spcPct val="150000"/>
              </a:lnSpc>
              <a:buFont typeface="Arial" panose="020B0604020202020204" pitchFamily="34" charset="0"/>
              <a:buChar char="•"/>
            </a:pPr>
            <a:r>
              <a:rPr lang="en-US" sz="1800" dirty="0">
                <a:latin typeface="Montserrat" panose="00000500000000000000" pitchFamily="2" charset="0"/>
              </a:rPr>
              <a:t>Rural Health (H.R. 2441) </a:t>
            </a:r>
          </a:p>
        </p:txBody>
      </p:sp>
    </p:spTree>
    <p:extLst>
      <p:ext uri="{BB962C8B-B14F-4D97-AF65-F5344CB8AC3E}">
        <p14:creationId xmlns:p14="http://schemas.microsoft.com/office/powerpoint/2010/main" val="48336912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497541" y="337457"/>
            <a:ext cx="11190515" cy="6183086"/>
          </a:xfrm>
          <a:prstGeom prst="rect">
            <a:avLst/>
          </a:prstGeom>
          <a:solidFill>
            <a:schemeClr val="lt1"/>
          </a:solidFill>
          <a:ln>
            <a:noFill/>
          </a:ln>
        </p:spPr>
        <p:txBody>
          <a:bodyPr wrap="square" lIns="91425" tIns="45700" rIns="91425" bIns="45700" anchor="ctr" anchorCtr="0">
            <a:noAutofit/>
          </a:bodyPr>
          <a:lstStyle/>
          <a:p>
            <a:pPr marL="0" marR="0" lvl="0" indent="0" algn="l" rtl="0">
              <a:lnSpc>
                <a:spcPct val="150000"/>
              </a:lnSpc>
              <a:spcBef>
                <a:spcPts val="0"/>
              </a:spcBef>
              <a:buNone/>
            </a:pPr>
            <a:endParaRPr sz="1800" b="0" i="0" u="none" strike="noStrike" cap="none" dirty="0">
              <a:solidFill>
                <a:srgbClr val="7F7F7F"/>
              </a:solidFill>
              <a:latin typeface="Arial"/>
              <a:ea typeface="Arial"/>
              <a:cs typeface="Arial"/>
              <a:sym typeface="Arial"/>
            </a:endParaRPr>
          </a:p>
        </p:txBody>
      </p:sp>
      <p:sp>
        <p:nvSpPr>
          <p:cNvPr id="215" name="Shape 215"/>
          <p:cNvSpPr txBox="1"/>
          <p:nvPr/>
        </p:nvSpPr>
        <p:spPr>
          <a:xfrm>
            <a:off x="959802" y="913267"/>
            <a:ext cx="6454985"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ID" sz="3000" b="1" i="0" u="none" strike="noStrike" cap="none" dirty="0">
                <a:solidFill>
                  <a:srgbClr val="1B3C6E"/>
                </a:solidFill>
                <a:latin typeface="Montserrat"/>
                <a:ea typeface="Montserrat"/>
                <a:cs typeface="Montserrat"/>
                <a:sym typeface="Montserrat"/>
              </a:rPr>
              <a:t>Employment &amp; Education </a:t>
            </a:r>
          </a:p>
        </p:txBody>
      </p:sp>
      <p:sp>
        <p:nvSpPr>
          <p:cNvPr id="216" name="Shape 216"/>
          <p:cNvSpPr/>
          <p:nvPr/>
        </p:nvSpPr>
        <p:spPr>
          <a:xfrm>
            <a:off x="1074058" y="1603961"/>
            <a:ext cx="609600" cy="36000"/>
          </a:xfrm>
          <a:prstGeom prst="rect">
            <a:avLst/>
          </a:prstGeom>
          <a:solidFill>
            <a:srgbClr val="D720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extBox 1">
            <a:extLst>
              <a:ext uri="{FF2B5EF4-FFF2-40B4-BE49-F238E27FC236}">
                <a16:creationId xmlns:a16="http://schemas.microsoft.com/office/drawing/2014/main" id="{C8752695-1C03-40C2-ACA9-B107EF7C8D85}"/>
              </a:ext>
            </a:extLst>
          </p:cNvPr>
          <p:cNvSpPr txBox="1"/>
          <p:nvPr/>
        </p:nvSpPr>
        <p:spPr>
          <a:xfrm>
            <a:off x="1074058" y="2377124"/>
            <a:ext cx="4946496" cy="340229"/>
          </a:xfrm>
          <a:prstGeom prst="rect">
            <a:avLst/>
          </a:prstGeom>
          <a:noFill/>
        </p:spPr>
        <p:txBody>
          <a:bodyPr wrap="square" rtlCol="0">
            <a:spAutoFit/>
          </a:bodyPr>
          <a:lstStyle/>
          <a:p>
            <a:pPr>
              <a:lnSpc>
                <a:spcPct val="150000"/>
              </a:lnSpc>
            </a:pPr>
            <a:r>
              <a:rPr lang="en-US" sz="1800" b="1" u="sng" dirty="0">
                <a:latin typeface="Montserrat" panose="00000500000000000000" pitchFamily="2" charset="0"/>
              </a:rPr>
              <a:t>Education </a:t>
            </a:r>
          </a:p>
          <a:p>
            <a:pPr marL="285750" indent="-285750">
              <a:lnSpc>
                <a:spcPct val="150000"/>
              </a:lnSpc>
              <a:buFont typeface="Arial" panose="020B0604020202020204" pitchFamily="34" charset="0"/>
              <a:buChar char="•"/>
            </a:pPr>
            <a:r>
              <a:rPr lang="en-US" sz="1800" dirty="0">
                <a:latin typeface="Montserrat" panose="00000500000000000000" pitchFamily="2" charset="0"/>
              </a:rPr>
              <a:t>Guard and Reserve GI Bill Parity Act of 2021 (H.R. 1836)</a:t>
            </a:r>
          </a:p>
        </p:txBody>
      </p:sp>
      <p:sp>
        <p:nvSpPr>
          <p:cNvPr id="11" name="TextBox 10">
            <a:extLst>
              <a:ext uri="{FF2B5EF4-FFF2-40B4-BE49-F238E27FC236}">
                <a16:creationId xmlns:a16="http://schemas.microsoft.com/office/drawing/2014/main" id="{762A6C42-D087-4483-8E22-2C2ECA26629F}"/>
              </a:ext>
            </a:extLst>
          </p:cNvPr>
          <p:cNvSpPr txBox="1"/>
          <p:nvPr/>
        </p:nvSpPr>
        <p:spPr>
          <a:xfrm>
            <a:off x="6518095" y="2380887"/>
            <a:ext cx="4333407" cy="449643"/>
          </a:xfrm>
          <a:prstGeom prst="rect">
            <a:avLst/>
          </a:prstGeom>
          <a:noFill/>
        </p:spPr>
        <p:txBody>
          <a:bodyPr wrap="square">
            <a:spAutoFit/>
          </a:bodyPr>
          <a:lstStyle/>
          <a:p>
            <a:pPr>
              <a:lnSpc>
                <a:spcPct val="150000"/>
              </a:lnSpc>
            </a:pPr>
            <a:r>
              <a:rPr lang="en-US" sz="1800" b="1" u="sng" dirty="0">
                <a:latin typeface="Montserrat" panose="00000500000000000000" pitchFamily="2" charset="0"/>
              </a:rPr>
              <a:t>Homelessness </a:t>
            </a:r>
          </a:p>
          <a:p>
            <a:pPr marL="285750" indent="-285750">
              <a:lnSpc>
                <a:spcPct val="150000"/>
              </a:lnSpc>
              <a:buFont typeface="Arial" panose="020B0604020202020204" pitchFamily="34" charset="0"/>
              <a:buChar char="•"/>
            </a:pPr>
            <a:r>
              <a:rPr lang="en-US" sz="1800" dirty="0">
                <a:latin typeface="Montserrat" panose="00000500000000000000" pitchFamily="2" charset="0"/>
              </a:rPr>
              <a:t>Building Solutions for Veterans Experiencing Homelessness Act      (S. 2172) </a:t>
            </a:r>
          </a:p>
        </p:txBody>
      </p:sp>
    </p:spTree>
    <p:extLst>
      <p:ext uri="{BB962C8B-B14F-4D97-AF65-F5344CB8AC3E}">
        <p14:creationId xmlns:p14="http://schemas.microsoft.com/office/powerpoint/2010/main" val="299296357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fade">
                                      <p:cBhvr>
                                        <p:cTn id="12" dur="500"/>
                                        <p:tgtEl>
                                          <p:spTgt spid="2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fade">
                                      <p:cBhvr>
                                        <p:cTn id="1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noFill/>
          </a:ln>
        </p:spPr>
      </p:pic>
      <p:sp>
        <p:nvSpPr>
          <p:cNvPr id="214" name="Shape 214"/>
          <p:cNvSpPr/>
          <p:nvPr/>
        </p:nvSpPr>
        <p:spPr>
          <a:xfrm>
            <a:off x="500742" y="337457"/>
            <a:ext cx="11190515" cy="6183086"/>
          </a:xfrm>
          <a:prstGeom prst="rect">
            <a:avLst/>
          </a:prstGeom>
          <a:solidFill>
            <a:schemeClr val="lt1"/>
          </a:solidFill>
          <a:ln>
            <a:noFill/>
          </a:ln>
        </p:spPr>
        <p:txBody>
          <a:bodyPr wrap="square" lIns="91425" tIns="45700" rIns="91425" bIns="45700" anchor="ctr" anchorCtr="0">
            <a:noAutofit/>
          </a:bodyPr>
          <a:lstStyle/>
          <a:p>
            <a:endParaRPr lang="en-US" dirty="0">
              <a:latin typeface="Montserrat" panose="00000500000000000000" pitchFamily="2" charset="0"/>
            </a:endParaRPr>
          </a:p>
          <a:p>
            <a:endParaRPr lang="en-US" dirty="0">
              <a:latin typeface="Montserrat" panose="00000500000000000000" pitchFamily="2" charset="0"/>
            </a:endParaRPr>
          </a:p>
          <a:p>
            <a:r>
              <a:rPr lang="en-US" dirty="0">
                <a:latin typeface="Montserrat" panose="00000500000000000000" pitchFamily="2" charset="0"/>
              </a:rPr>
              <a:t>One of The American Legion’s strengths is the organization’s ability to mobilize Legionnaires across the country. The ability to mobilize members at the post and department levels was further enhanced during the 1975 spring meeting of the National Executive Committee when American Legion leadership approved Resolution No. 45 establishing the National Legislative Council.</a:t>
            </a:r>
          </a:p>
          <a:p>
            <a:endParaRPr lang="en-US" dirty="0">
              <a:latin typeface="Montserrat" panose="00000500000000000000" pitchFamily="2" charset="0"/>
            </a:endParaRPr>
          </a:p>
          <a:p>
            <a:r>
              <a:rPr lang="en-US" dirty="0">
                <a:latin typeface="Montserrat" panose="00000500000000000000" pitchFamily="2" charset="0"/>
              </a:rPr>
              <a:t>The National Legislative Council is comprised of 535 members – one for each member of Congress. Council members are appointed by the national commander following the recommendations from The American Legion’s departments. Appointments to the council are two years long or until Dec. 31, following the next general election of members of Congress. However, the chairman of the council is appointed annually.</a:t>
            </a:r>
          </a:p>
          <a:p>
            <a:endParaRPr lang="en-US" dirty="0">
              <a:latin typeface="Montserrat" panose="00000500000000000000" pitchFamily="2" charset="0"/>
            </a:endParaRPr>
          </a:p>
          <a:p>
            <a:r>
              <a:rPr lang="en-US" dirty="0">
                <a:latin typeface="Montserrat" panose="00000500000000000000" pitchFamily="2" charset="0"/>
              </a:rPr>
              <a:t>The National Legislative Council is relied upon to reinforce The American Legion's overall legislative efforts, particularly at times when immediate and </a:t>
            </a:r>
            <a:r>
              <a:rPr lang="en-US" b="1" i="1" dirty="0">
                <a:latin typeface="Montserrat" panose="00000500000000000000" pitchFamily="2" charset="0"/>
              </a:rPr>
              <a:t>personal</a:t>
            </a:r>
            <a:r>
              <a:rPr lang="en-US" dirty="0">
                <a:latin typeface="Montserrat" panose="00000500000000000000" pitchFamily="2" charset="0"/>
              </a:rPr>
              <a:t> contact with lawmakers is necessary.</a:t>
            </a:r>
          </a:p>
          <a:p>
            <a:r>
              <a:rPr lang="en-US" dirty="0">
                <a:latin typeface="Montserrat" panose="00000500000000000000" pitchFamily="2" charset="0"/>
              </a:rPr>
              <a:t> </a:t>
            </a:r>
          </a:p>
          <a:p>
            <a:r>
              <a:rPr lang="en-US" dirty="0">
                <a:latin typeface="Montserrat" panose="00000500000000000000" pitchFamily="2" charset="0"/>
              </a:rPr>
              <a:t>Council members receive </a:t>
            </a:r>
            <a:r>
              <a:rPr lang="en-US" b="1" dirty="0">
                <a:latin typeface="Montserrat" panose="00000500000000000000" pitchFamily="2" charset="0"/>
              </a:rPr>
              <a:t>The American Legion Magazine </a:t>
            </a:r>
            <a:r>
              <a:rPr lang="en-US" dirty="0">
                <a:latin typeface="Montserrat" panose="00000500000000000000" pitchFamily="2" charset="0"/>
              </a:rPr>
              <a:t>and consult the </a:t>
            </a:r>
            <a:r>
              <a:rPr lang="en-US" b="1" dirty="0">
                <a:latin typeface="Montserrat" panose="00000500000000000000" pitchFamily="2" charset="0"/>
              </a:rPr>
              <a:t>Legislative Division webpage</a:t>
            </a:r>
            <a:r>
              <a:rPr lang="en-US" dirty="0">
                <a:latin typeface="Montserrat" panose="00000500000000000000" pitchFamily="2" charset="0"/>
              </a:rPr>
              <a:t> at </a:t>
            </a:r>
            <a:r>
              <a:rPr lang="en-US" dirty="0">
                <a:latin typeface="Montserrat" panose="00000500000000000000" pitchFamily="2" charset="0"/>
                <a:hlinkClick r:id="rId4"/>
              </a:rPr>
              <a:t>http://www.legion.org/legislative </a:t>
            </a:r>
            <a:r>
              <a:rPr lang="en-US" dirty="0">
                <a:latin typeface="Montserrat" panose="00000500000000000000" pitchFamily="2" charset="0"/>
              </a:rPr>
              <a:t>for information on a wide-variety of Legion-supported issues. Council members review these publications thoroughly, paying particular attention to legislative issues addressed and share pertinent information with the assigned lawmaker and his or her professional staff.</a:t>
            </a:r>
          </a:p>
          <a:p>
            <a:endParaRPr lang="en-US" dirty="0">
              <a:latin typeface="Montserrat" panose="00000500000000000000" pitchFamily="2" charset="0"/>
            </a:endParaRPr>
          </a:p>
        </p:txBody>
      </p:sp>
      <p:sp>
        <p:nvSpPr>
          <p:cNvPr id="215" name="Shape 215"/>
          <p:cNvSpPr txBox="1"/>
          <p:nvPr/>
        </p:nvSpPr>
        <p:spPr>
          <a:xfrm>
            <a:off x="2817065" y="416040"/>
            <a:ext cx="6557867" cy="400110"/>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ID" sz="3000" b="1" dirty="0">
                <a:solidFill>
                  <a:srgbClr val="1B3C6E"/>
                </a:solidFill>
                <a:latin typeface="Montserrat"/>
                <a:ea typeface="Montserrat"/>
                <a:cs typeface="Montserrat"/>
                <a:sym typeface="Montserrat"/>
              </a:rPr>
              <a:t>National Legislative Council Overview</a:t>
            </a:r>
            <a:endParaRPr lang="en-ID" sz="3000" b="1" i="0" u="none" strike="noStrike" cap="none" dirty="0">
              <a:solidFill>
                <a:srgbClr val="1B3C6E"/>
              </a:solidFill>
              <a:latin typeface="Montserrat"/>
              <a:ea typeface="Montserrat"/>
              <a:cs typeface="Montserrat"/>
              <a:sym typeface="Montserrat"/>
            </a:endParaRP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5"/>
          <a:stretch>
            <a:fillRect/>
          </a:stretch>
        </p:blipFill>
        <p:spPr>
          <a:xfrm>
            <a:off x="9710274" y="5732784"/>
            <a:ext cx="1981817" cy="775368"/>
          </a:xfrm>
          <a:prstGeom prst="rect">
            <a:avLst/>
          </a:prstGeom>
        </p:spPr>
      </p:pic>
      <p:sp>
        <p:nvSpPr>
          <p:cNvPr id="15" name="Rectangle 14">
            <a:extLst>
              <a:ext uri="{FF2B5EF4-FFF2-40B4-BE49-F238E27FC236}">
                <a16:creationId xmlns:a16="http://schemas.microsoft.com/office/drawing/2014/main" id="{606F9716-3B26-264A-B00D-4B9AE4FB86C2}"/>
              </a:ext>
            </a:extLst>
          </p:cNvPr>
          <p:cNvSpPr/>
          <p:nvPr/>
        </p:nvSpPr>
        <p:spPr>
          <a:xfrm>
            <a:off x="497541" y="5791077"/>
            <a:ext cx="9220200" cy="663880"/>
          </a:xfrm>
          <a:prstGeom prst="rect">
            <a:avLst/>
          </a:prstGeom>
          <a:solidFill>
            <a:srgbClr val="1B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971261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212745"/>
      </a:dk2>
      <a:lt2>
        <a:srgbClr val="B4DCFA"/>
      </a:lt2>
      <a:accent1>
        <a:srgbClr val="4E67C8"/>
      </a:accent1>
      <a:accent2>
        <a:srgbClr val="AED5E4"/>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ANDMARK SLIDESHOW" id="{08A92258-D740-BF45-B4EE-70129BCEB099}" vid="{913F5AC0-0039-7D4A-A799-72DFBEE5295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D4FF57A77ABE49AB3AABE19CA94E43" ma:contentTypeVersion="12" ma:contentTypeDescription="Create a new document." ma:contentTypeScope="" ma:versionID="b2d7e50b2b77c079ddb3e5e53aba8e8b">
  <xsd:schema xmlns:xsd="http://www.w3.org/2001/XMLSchema" xmlns:xs="http://www.w3.org/2001/XMLSchema" xmlns:p="http://schemas.microsoft.com/office/2006/metadata/properties" xmlns:ns2="abd488d1-1616-4939-b69e-bf8f5173aa4d" xmlns:ns3="51c1a543-db6e-4305-b86d-dca4a459942a" targetNamespace="http://schemas.microsoft.com/office/2006/metadata/properties" ma:root="true" ma:fieldsID="49e1bcc911d7d28ec3e65fb5468344bd" ns2:_="" ns3:_="">
    <xsd:import namespace="abd488d1-1616-4939-b69e-bf8f5173aa4d"/>
    <xsd:import namespace="51c1a543-db6e-4305-b86d-dca4a45994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488d1-1616-4939-b69e-bf8f5173a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c1a543-db6e-4305-b86d-dca4a459942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B614D4-5875-4502-A7FA-7424D3B7B26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F42C3D-D5CB-445E-B253-C9801AF1AA1B}">
  <ds:schemaRefs>
    <ds:schemaRef ds:uri="http://schemas.microsoft.com/sharepoint/v3/contenttype/forms"/>
  </ds:schemaRefs>
</ds:datastoreItem>
</file>

<file path=customXml/itemProps3.xml><?xml version="1.0" encoding="utf-8"?>
<ds:datastoreItem xmlns:ds="http://schemas.openxmlformats.org/officeDocument/2006/customXml" ds:itemID="{502E8BE3-532B-4F43-8281-4113A375F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488d1-1616-4939-b69e-bf8f5173aa4d"/>
    <ds:schemaRef ds:uri="51c1a543-db6e-4305-b86d-dca4a4599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NLC Quarterly Call Deck - Updated</Template>
  <TotalTime>3505</TotalTime>
  <Words>1017</Words>
  <Application>Microsoft Office PowerPoint</Application>
  <PresentationFormat>Widescreen</PresentationFormat>
  <Paragraphs>124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Isaacson, Katie</dc:creator>
  <cp:lastModifiedBy>Emery, Michele A.</cp:lastModifiedBy>
  <cp:revision>27</cp:revision>
  <cp:lastPrinted>2022-01-24T19:52:51Z</cp:lastPrinted>
  <dcterms:created xsi:type="dcterms:W3CDTF">2021-12-07T14:41:24Z</dcterms:created>
  <dcterms:modified xsi:type="dcterms:W3CDTF">2022-01-26T16:01:12Z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0x01010083D4FF57A77ABE49AB3AABE19CA94E43</vt:lpwstr>
  </property>
</Properties>
</file>