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1" r:id="rId1"/>
    <p:sldMasterId id="2147483757" r:id="rId2"/>
  </p:sldMasterIdLst>
  <p:notesMasterIdLst>
    <p:notesMasterId r:id="rId19"/>
  </p:notesMasterIdLst>
  <p:sldIdLst>
    <p:sldId id="1726" r:id="rId3"/>
    <p:sldId id="1731" r:id="rId4"/>
    <p:sldId id="1732" r:id="rId5"/>
    <p:sldId id="1742" r:id="rId6"/>
    <p:sldId id="1741" r:id="rId7"/>
    <p:sldId id="1740" r:id="rId8"/>
    <p:sldId id="1739" r:id="rId9"/>
    <p:sldId id="1738" r:id="rId10"/>
    <p:sldId id="1736" r:id="rId11"/>
    <p:sldId id="1735" r:id="rId12"/>
    <p:sldId id="1734" r:id="rId13"/>
    <p:sldId id="1733" r:id="rId14"/>
    <p:sldId id="1743" r:id="rId15"/>
    <p:sldId id="1744" r:id="rId16"/>
    <p:sldId id="1746" r:id="rId17"/>
    <p:sldId id="1745" r:id="rId18"/>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26"/>
            <p14:sldId id="1731"/>
            <p14:sldId id="1732"/>
            <p14:sldId id="1742"/>
            <p14:sldId id="1741"/>
            <p14:sldId id="1740"/>
            <p14:sldId id="1739"/>
            <p14:sldId id="1738"/>
            <p14:sldId id="1736"/>
            <p14:sldId id="1735"/>
            <p14:sldId id="1734"/>
            <p14:sldId id="1733"/>
            <p14:sldId id="1743"/>
            <p14:sldId id="1744"/>
            <p14:sldId id="1746"/>
            <p14:sldId id="17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C6C"/>
    <a:srgbClr val="D61F32"/>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57282" autoAdjust="0"/>
  </p:normalViewPr>
  <p:slideViewPr>
    <p:cSldViewPr snapToGrid="0">
      <p:cViewPr varScale="1">
        <p:scale>
          <a:sx n="42" d="100"/>
          <a:sy n="42" d="100"/>
        </p:scale>
        <p:origin x="19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your first impression of The American Legion?  How about the first time you entered a post?  This is not limited to entering your own post but, posts in the area or even around the country.  There are posts that are well thought out and planned buildings that have a very friendly and inviting environment.  </a:t>
            </a:r>
          </a:p>
          <a:p>
            <a:endParaRPr lang="en-US" dirty="0"/>
          </a:p>
          <a:p>
            <a:r>
              <a:rPr lang="en-US" dirty="0"/>
              <a:t>There are also posts that are dark, dreary, and dismal representations of their former selves.  An older post may have fallen into dis-repair with problems that have been ignored or for that matter, the post just can’t afford to keep it updated.  There are other posts that don’t have a physical building that meet at a community center, restaurant or some other convenient location.</a:t>
            </a:r>
          </a:p>
          <a:p>
            <a:endParaRPr lang="en-US" dirty="0"/>
          </a:p>
          <a:p>
            <a:r>
              <a:rPr lang="en-US" dirty="0"/>
              <a:t>The American Legion has either left a good or bad impression on each of us.  Now take a second to consider what a prospective member sees and how they are greeted and treated when they first walk into the doors of a post or attend their first meeting. </a:t>
            </a:r>
          </a:p>
          <a:p>
            <a:endParaRPr lang="en-US" dirty="0"/>
          </a:p>
        </p:txBody>
      </p:sp>
    </p:spTree>
    <p:extLst>
      <p:ext uri="{BB962C8B-B14F-4D97-AF65-F5344CB8AC3E}">
        <p14:creationId xmlns:p14="http://schemas.microsoft.com/office/powerpoint/2010/main" val="429033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of this slide speaks for it’s self.  The American Legion has been around even before it was officially chartered by Congress.</a:t>
            </a:r>
          </a:p>
          <a:p>
            <a:endParaRPr lang="en-US" dirty="0"/>
          </a:p>
          <a:p>
            <a:r>
              <a:rPr lang="en-US" dirty="0"/>
              <a:t>That had to be a humbling experience to be elected as the first national Commander.</a:t>
            </a:r>
          </a:p>
          <a:p>
            <a:endParaRPr lang="en-US" dirty="0"/>
          </a:p>
        </p:txBody>
      </p:sp>
    </p:spTree>
    <p:extLst>
      <p:ext uri="{BB962C8B-B14F-4D97-AF65-F5344CB8AC3E}">
        <p14:creationId xmlns:p14="http://schemas.microsoft.com/office/powerpoint/2010/main" val="30330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Be sure and tell the new member that The American Legion was founded upon four pillars of service in 1919. Today we continue to pledge ourselves to... Our Veterans… Our Youth… A Strong National Defense… And Americanism.  These four pillars guide our missions nationally and in our local communities.</a:t>
            </a:r>
          </a:p>
          <a:p>
            <a:endParaRPr lang="en-US" dirty="0"/>
          </a:p>
        </p:txBody>
      </p:sp>
    </p:spTree>
    <p:extLst>
      <p:ext uri="{BB962C8B-B14F-4D97-AF65-F5344CB8AC3E}">
        <p14:creationId xmlns:p14="http://schemas.microsoft.com/office/powerpoint/2010/main" val="195154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were excited to walk away from a life in the military or were dreading the inevitable (because it’s a young person’s game), is there just something missing since the last time you took your uniform off? </a:t>
            </a:r>
          </a:p>
          <a:p>
            <a:endParaRPr lang="en-US" dirty="0"/>
          </a:p>
          <a:p>
            <a:r>
              <a:rPr lang="en-US" dirty="0"/>
              <a:t>Continuing your service through membership in The American Legion means that you may volunteer to assist with the burial of a fallen hero! It also means that on Memorial Day and Veterans Day, you proudly place flags at the gravesites of our heroes proving that ‘we will never forget.’</a:t>
            </a:r>
          </a:p>
          <a:p>
            <a:endParaRPr lang="en-US" dirty="0"/>
          </a:p>
          <a:p>
            <a:r>
              <a:rPr lang="en-US" dirty="0"/>
              <a:t>Maybe, due to a busy life’s schedule---work and family---you can’t participate in many post activities… but you love that your membership dues go to support programs of The American Legion. And, you know that your membership number has extraordinary value in the sheer size of our Legion that grants the huge voice in D.C. </a:t>
            </a:r>
          </a:p>
          <a:p>
            <a:endParaRPr lang="en-US" dirty="0"/>
          </a:p>
        </p:txBody>
      </p:sp>
    </p:spTree>
    <p:extLst>
      <p:ext uri="{BB962C8B-B14F-4D97-AF65-F5344CB8AC3E}">
        <p14:creationId xmlns:p14="http://schemas.microsoft.com/office/powerpoint/2010/main" val="276102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Packet.  Questionnaire that helps identify a committee to place you on.</a:t>
            </a:r>
          </a:p>
          <a:p>
            <a:endParaRPr lang="en-US" dirty="0"/>
          </a:p>
          <a:p>
            <a:r>
              <a:rPr lang="en-US" dirty="0"/>
              <a:t>Take the time to explain the renewal process.  The renewal notes are generated months ahead of time.  There may be a chance they will receive a renewal notice.  There is a good possibility their payment and that notice crossed each other.</a:t>
            </a:r>
          </a:p>
          <a:p>
            <a:endParaRPr lang="en-US" dirty="0"/>
          </a:p>
          <a:p>
            <a:r>
              <a:rPr lang="en-US" dirty="0"/>
              <a:t>The bottom line is there is a greater chance of capturing the attention of a new member if they are educated, welcome and know what to do next.</a:t>
            </a:r>
          </a:p>
          <a:p>
            <a:endParaRPr lang="en-US" dirty="0"/>
          </a:p>
          <a:p>
            <a:r>
              <a:rPr lang="en-US" dirty="0"/>
              <a:t>Keep them involved</a:t>
            </a:r>
          </a:p>
          <a:p>
            <a:r>
              <a:rPr lang="en-US" dirty="0"/>
              <a:t>Keep them informed</a:t>
            </a:r>
          </a:p>
          <a:p>
            <a:endParaRPr lang="en-US" dirty="0"/>
          </a:p>
          <a:p>
            <a:r>
              <a:rPr lang="en-US" dirty="0"/>
              <a:t>Call and check on them</a:t>
            </a:r>
          </a:p>
          <a:p>
            <a:endParaRPr lang="en-US" dirty="0"/>
          </a:p>
        </p:txBody>
      </p:sp>
    </p:spTree>
    <p:extLst>
      <p:ext uri="{BB962C8B-B14F-4D97-AF65-F5344CB8AC3E}">
        <p14:creationId xmlns:p14="http://schemas.microsoft.com/office/powerpoint/2010/main" val="1998008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your first impression of The American Legion?  How about the first time you entered a post?  This is not limited to entering your own post but, posts in the area or even around the country.  There are posts that are well thought out and planned buildings that have a very friendly and inviting environment.  </a:t>
            </a:r>
          </a:p>
          <a:p>
            <a:endParaRPr lang="en-US" dirty="0"/>
          </a:p>
          <a:p>
            <a:r>
              <a:rPr lang="en-US" dirty="0"/>
              <a:t>There are also posts that are dark, dreary, and dismal representations of their former selves.  An older post may have fallen into dis-repair with problems that have been ignored or for that matter, the post just can’t afford to keep it updated.  There are other posts that don’t have a physical building that meet at a community center, restaurant or some other convenient location.</a:t>
            </a:r>
          </a:p>
          <a:p>
            <a:endParaRPr lang="en-US" dirty="0"/>
          </a:p>
          <a:p>
            <a:r>
              <a:rPr lang="en-US" dirty="0"/>
              <a:t>The American Legion has either left a good or bad impression on each of us.  Now take a second to consider what a prospective member sees and how they are greeted and treated when they first walk into the doors of a post or attend their first meeting. </a:t>
            </a:r>
          </a:p>
          <a:p>
            <a:endParaRPr lang="en-US" dirty="0"/>
          </a:p>
        </p:txBody>
      </p:sp>
    </p:spTree>
    <p:extLst>
      <p:ext uri="{BB962C8B-B14F-4D97-AF65-F5344CB8AC3E}">
        <p14:creationId xmlns:p14="http://schemas.microsoft.com/office/powerpoint/2010/main" val="82279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look familiar?  </a:t>
            </a:r>
          </a:p>
          <a:p>
            <a:endParaRPr lang="en-US" dirty="0"/>
          </a:p>
          <a:p>
            <a:r>
              <a:rPr lang="en-US" dirty="0"/>
              <a:t>Have you ever been to a post that when you enter, everyone in the building stops what they are doing and stares?  How about the first time  you attended a meeting?  What about being told a chair is “reserved” for someone?  </a:t>
            </a:r>
          </a:p>
          <a:p>
            <a:endParaRPr lang="en-US" dirty="0"/>
          </a:p>
          <a:p>
            <a:r>
              <a:rPr lang="en-US" dirty="0"/>
              <a:t>At some locations there are those that feel the chairs occupied by non-veterans should be given up to veterans, thus making someone feel uncomfortable. What would you do?</a:t>
            </a:r>
          </a:p>
          <a:p>
            <a:endParaRPr lang="en-US" dirty="0"/>
          </a:p>
        </p:txBody>
      </p:sp>
    </p:spTree>
    <p:extLst>
      <p:ext uri="{BB962C8B-B14F-4D97-AF65-F5344CB8AC3E}">
        <p14:creationId xmlns:p14="http://schemas.microsoft.com/office/powerpoint/2010/main" val="250506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Legion is not like a franchise type establishment like McDonald’s.  There you can park on the right side of the building and always find the restrooms on that side.  </a:t>
            </a:r>
          </a:p>
          <a:p>
            <a:endParaRPr lang="en-US" dirty="0"/>
          </a:p>
          <a:p>
            <a:r>
              <a:rPr lang="en-US" dirty="0"/>
              <a:t>Each of our Legion posts are stewards of their own meeting, facility and operations.  There is no ability to maintain a franchise like cookie cutter environment however, interacting with prospective or new members can and should be.</a:t>
            </a:r>
          </a:p>
          <a:p>
            <a:endParaRPr lang="en-US" dirty="0"/>
          </a:p>
          <a:p>
            <a:r>
              <a:rPr lang="en-US" dirty="0"/>
              <a:t>Right off the bat we need to welcome that prospective or new member.  Make them feel at home!  That doesn’t require a hug or handshake but at least acknowledge their presence.</a:t>
            </a:r>
          </a:p>
          <a:p>
            <a:endParaRPr lang="en-US" dirty="0"/>
          </a:p>
          <a:p>
            <a:r>
              <a:rPr lang="en-US" dirty="0"/>
              <a:t>How do you make a first impression if you don’t have a building? (Events, Website, Social Media)</a:t>
            </a:r>
          </a:p>
          <a:p>
            <a:endParaRPr lang="en-US" dirty="0"/>
          </a:p>
          <a:p>
            <a:r>
              <a:rPr lang="en-US" dirty="0"/>
              <a:t>How did your serve? (Veteran, SAL, AUX)  Everyone's story is different.</a:t>
            </a:r>
          </a:p>
          <a:p>
            <a:endParaRPr lang="en-US" dirty="0"/>
          </a:p>
        </p:txBody>
      </p:sp>
    </p:spTree>
    <p:extLst>
      <p:ext uri="{BB962C8B-B14F-4D97-AF65-F5344CB8AC3E}">
        <p14:creationId xmlns:p14="http://schemas.microsoft.com/office/powerpoint/2010/main" val="23381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garner involvement with a prospective or new member is to engage them.  Don’t just tell them about the programs ask them to assist.  I challenge you to explain Oratorical without using the word Oratorial.  I say that because we are really good at talking to ourselves but imagine that prospective or new member when we talk about Oratorical.  After you explain what an Oratorical is, ask that new person to be a judge or time keeper.  Sure you may already have a “team” of people but you can always use more.  Expose them to a program.</a:t>
            </a:r>
          </a:p>
          <a:p>
            <a:endParaRPr lang="en-US" dirty="0"/>
          </a:p>
          <a:p>
            <a:r>
              <a:rPr lang="en-US" dirty="0"/>
              <a:t>Although I really only brought up Oratorical, I don’t what to insult our intelligence an read all the other programs available.  Just know that somewhere out there, someone is interested, you just haven’t asked yet.</a:t>
            </a:r>
          </a:p>
          <a:p>
            <a:endParaRPr lang="en-US" dirty="0"/>
          </a:p>
        </p:txBody>
      </p:sp>
    </p:spTree>
    <p:extLst>
      <p:ext uri="{BB962C8B-B14F-4D97-AF65-F5344CB8AC3E}">
        <p14:creationId xmlns:p14="http://schemas.microsoft.com/office/powerpoint/2010/main" val="26706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Arial" panose="020B0604020202020204" pitchFamily="34" charset="0"/>
                <a:cs typeface="Arial" panose="020B0604020202020204" pitchFamily="34" charset="0"/>
              </a:rPr>
              <a:t>How many have taken Basic Training?  How do you attract new members if you don’t know that basics?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 assist with training new members there is also the Online Basic Training that was made available for free to all Legion Family members in 2017.  It’s had two updates since then – most recently in February of this year.  In the past year, 1,640 members have taken the online course.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class is a fantastic way to educate prospective or new members and it doesn’t cost anything.  I’ve taken the class two or three times and I learn something new every time.</a:t>
            </a:r>
          </a:p>
          <a:p>
            <a:endParaRPr lang="en-US" dirty="0"/>
          </a:p>
        </p:txBody>
      </p:sp>
    </p:spTree>
    <p:extLst>
      <p:ext uri="{BB962C8B-B14F-4D97-AF65-F5344CB8AC3E}">
        <p14:creationId xmlns:p14="http://schemas.microsoft.com/office/powerpoint/2010/main" val="244983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Take the time to Explain the differences in the colors of the official cap.  The more a new member knows, the more empowered they are.</a:t>
            </a:r>
          </a:p>
          <a:p>
            <a:endParaRPr lang="en-US" dirty="0"/>
          </a:p>
        </p:txBody>
      </p:sp>
    </p:spTree>
    <p:extLst>
      <p:ext uri="{BB962C8B-B14F-4D97-AF65-F5344CB8AC3E}">
        <p14:creationId xmlns:p14="http://schemas.microsoft.com/office/powerpoint/2010/main" val="42488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0000"/>
                </a:solidFill>
                <a:latin typeface="Arial" panose="020B0604020202020204" pitchFamily="34" charset="0"/>
                <a:ea typeface="Times New Roman" panose="02020603050405020304" pitchFamily="18" charset="0"/>
              </a:rPr>
              <a:t>Ask about training resources on website.</a:t>
            </a:r>
          </a:p>
          <a:p>
            <a:endParaRPr lang="en-US" sz="2400" dirty="0">
              <a:solidFill>
                <a:srgbClr val="000000"/>
              </a:solidFill>
              <a:latin typeface="Arial" panose="020B0604020202020204" pitchFamily="34" charset="0"/>
              <a:ea typeface="Times New Roman" panose="02020603050405020304" pitchFamily="18" charset="0"/>
            </a:endParaRPr>
          </a:p>
          <a:p>
            <a:r>
              <a:rPr lang="en-US" sz="2400" dirty="0">
                <a:solidFill>
                  <a:srgbClr val="000000"/>
                </a:solidFill>
                <a:latin typeface="Arial" panose="020B0604020202020204" pitchFamily="34" charset="0"/>
                <a:ea typeface="Times New Roman" panose="02020603050405020304" pitchFamily="18" charset="0"/>
              </a:rPr>
              <a:t>Podcast, Hometown Hero’s, Department Colleges</a:t>
            </a:r>
          </a:p>
          <a:p>
            <a:endParaRPr lang="en-US" sz="2400" dirty="0">
              <a:solidFill>
                <a:srgbClr val="000000"/>
              </a:solidFill>
              <a:latin typeface="Arial" panose="020B0604020202020204" pitchFamily="34" charset="0"/>
              <a:ea typeface="Times New Roman" panose="02020603050405020304" pitchFamily="18" charset="0"/>
            </a:endParaRPr>
          </a:p>
          <a:p>
            <a:r>
              <a:rPr lang="en-US" sz="2400" dirty="0">
                <a:solidFill>
                  <a:srgbClr val="000000"/>
                </a:solidFill>
                <a:latin typeface="Arial" panose="020B0604020202020204" pitchFamily="34" charset="0"/>
                <a:ea typeface="Times New Roman" panose="02020603050405020304" pitchFamily="18" charset="0"/>
              </a:rPr>
              <a:t>Since the pandemic, a lot of time was devoted to creating and improving the training modules.  </a:t>
            </a:r>
          </a:p>
          <a:p>
            <a:endParaRPr lang="en-US" sz="2400" dirty="0">
              <a:solidFill>
                <a:srgbClr val="000000"/>
              </a:solidFill>
              <a:latin typeface="Arial" panose="020B0604020202020204" pitchFamily="34" charset="0"/>
              <a:ea typeface="Times New Roman" panose="02020603050405020304" pitchFamily="18" charset="0"/>
            </a:endParaRPr>
          </a:p>
          <a:p>
            <a:r>
              <a:rPr lang="en-US" sz="2400" dirty="0">
                <a:solidFill>
                  <a:srgbClr val="000000"/>
                </a:solidFill>
                <a:latin typeface="Arial" panose="020B0604020202020204" pitchFamily="34" charset="0"/>
                <a:ea typeface="Times New Roman" panose="02020603050405020304" pitchFamily="18" charset="0"/>
              </a:rPr>
              <a:t>Sixteen complete training modules are available for download via the training webpage covering 35 topics.  These include PowerPoints, lesson plans, and any supplemental materials necessary to conduct training at the local level. </a:t>
            </a:r>
          </a:p>
          <a:p>
            <a:r>
              <a:rPr lang="en-US" sz="2400" dirty="0">
                <a:solidFill>
                  <a:srgbClr val="000000"/>
                </a:solidFill>
                <a:latin typeface="Arial" panose="020B0604020202020204" pitchFamily="34" charset="0"/>
                <a:ea typeface="Times New Roman" panose="02020603050405020304" pitchFamily="18" charset="0"/>
              </a:rPr>
              <a:t> </a:t>
            </a:r>
          </a:p>
          <a:p>
            <a:r>
              <a:rPr lang="en-US" sz="2400" dirty="0">
                <a:solidFill>
                  <a:srgbClr val="000000"/>
                </a:solidFill>
                <a:latin typeface="Arial" panose="020B0604020202020204" pitchFamily="34" charset="0"/>
                <a:ea typeface="Times New Roman" panose="02020603050405020304" pitchFamily="18" charset="0"/>
              </a:rPr>
              <a:t>Some of these lessons were used during the 2020 Virtual Membership Workshop.</a:t>
            </a:r>
          </a:p>
          <a:p>
            <a:r>
              <a:rPr lang="en-US" sz="2400" dirty="0">
                <a:solidFill>
                  <a:srgbClr val="000000"/>
                </a:solidFill>
                <a:latin typeface="Arial" panose="020B0604020202020204" pitchFamily="34" charset="0"/>
                <a:ea typeface="Times New Roman" panose="02020603050405020304" pitchFamily="18" charset="0"/>
              </a:rPr>
              <a:t>The 2021 Membership Workshop materials and program specific modules will be added as they are developed.</a:t>
            </a:r>
          </a:p>
          <a:p>
            <a:endParaRPr lang="en-US" sz="2400" dirty="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To find them, go to Legion.org/Training and look for Training in a Box.</a:t>
            </a:r>
            <a:endParaRPr lang="en-US" sz="2400" dirty="0"/>
          </a:p>
          <a:p>
            <a:endParaRPr lang="en-US" dirty="0"/>
          </a:p>
        </p:txBody>
      </p:sp>
    </p:spTree>
    <p:extLst>
      <p:ext uri="{BB962C8B-B14F-4D97-AF65-F5344CB8AC3E}">
        <p14:creationId xmlns:p14="http://schemas.microsoft.com/office/powerpoint/2010/main" val="12230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been initiated into the American Legion.</a:t>
            </a:r>
          </a:p>
          <a:p>
            <a:endParaRPr lang="en-US" dirty="0"/>
          </a:p>
          <a:p>
            <a:r>
              <a:rPr lang="en-US" dirty="0"/>
              <a:t>For the sake of time, we have gotten away from some of our time-honored traditions.  A great way of letting a new members know they are part of your Post and a viable member of the team. would be to go through the initiation process.  </a:t>
            </a:r>
          </a:p>
          <a:p>
            <a:endParaRPr lang="en-US" dirty="0"/>
          </a:p>
          <a:p>
            <a:r>
              <a:rPr lang="en-US" dirty="0"/>
              <a:t>The initiation program is available in the Officers Guide &amp; Manual of Ceremonies.</a:t>
            </a:r>
          </a:p>
          <a:p>
            <a:r>
              <a:rPr lang="en-US" dirty="0"/>
              <a:t>The regular (longer) version starts on page 50 </a:t>
            </a:r>
          </a:p>
          <a:p>
            <a:r>
              <a:rPr lang="en-US" dirty="0"/>
              <a:t>The shorter version starts on page 54 (In the 2021 version)</a:t>
            </a:r>
          </a:p>
          <a:p>
            <a:endParaRPr lang="en-US" dirty="0"/>
          </a:p>
          <a:p>
            <a:r>
              <a:rPr lang="en-US" dirty="0"/>
              <a:t>The program is also available in the older versions of the Guide.</a:t>
            </a:r>
          </a:p>
          <a:p>
            <a:endParaRPr lang="en-US" dirty="0"/>
          </a:p>
          <a:p>
            <a:r>
              <a:rPr lang="en-US" dirty="0"/>
              <a:t>After installation it is advised that an individual be assigned as their sponsor.  That way if they had any questions, they could feel comfortable asking the sponsor.  The sponsor should be someone that has an idea of what the Post does and how to contact others in the post.  It doesn’t have to be one of the Post officers.  Being a sponsor and being involved could also breed future post leadership.</a:t>
            </a:r>
          </a:p>
          <a:p>
            <a:endParaRPr lang="en-US" dirty="0"/>
          </a:p>
        </p:txBody>
      </p:sp>
    </p:spTree>
    <p:extLst>
      <p:ext uri="{BB962C8B-B14F-4D97-AF65-F5344CB8AC3E}">
        <p14:creationId xmlns:p14="http://schemas.microsoft.com/office/powerpoint/2010/main" val="418903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The New Member kit while trivial is something tangible a member can take home on the day they are accepted into the Post.  On the day you were voted in did you get anything?  Would it be nice to know you are welcome?</a:t>
            </a:r>
          </a:p>
          <a:p>
            <a:endParaRPr lang="en-US" dirty="0"/>
          </a:p>
        </p:txBody>
      </p:sp>
    </p:spTree>
    <p:extLst>
      <p:ext uri="{BB962C8B-B14F-4D97-AF65-F5344CB8AC3E}">
        <p14:creationId xmlns:p14="http://schemas.microsoft.com/office/powerpoint/2010/main" val="22757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9556-6E5D-4C0C-88E9-04C0D869AD7D}"/>
              </a:ext>
            </a:extLst>
          </p:cNvPr>
          <p:cNvSpPr>
            <a:spLocks noGrp="1"/>
          </p:cNvSpPr>
          <p:nvPr>
            <p:ph type="ctrTitle"/>
          </p:nvPr>
        </p:nvSpPr>
        <p:spPr>
          <a:xfrm>
            <a:off x="2167533" y="1596249"/>
            <a:ext cx="13005197" cy="3395698"/>
          </a:xfrm>
        </p:spPr>
        <p:txBody>
          <a:bodyPr anchor="b"/>
          <a:lstStyle>
            <a:lvl1pPr algn="ctr">
              <a:defRPr sz="8533"/>
            </a:lvl1pPr>
          </a:lstStyle>
          <a:p>
            <a:r>
              <a:rPr lang="en-US"/>
              <a:t>Click to edit Master title style</a:t>
            </a:r>
          </a:p>
        </p:txBody>
      </p:sp>
      <p:sp>
        <p:nvSpPr>
          <p:cNvPr id="3" name="Subtitle 2">
            <a:extLst>
              <a:ext uri="{FF2B5EF4-FFF2-40B4-BE49-F238E27FC236}">
                <a16:creationId xmlns:a16="http://schemas.microsoft.com/office/drawing/2014/main" id="{B78CE5E1-C879-49BE-930A-0394E16A18FF}"/>
              </a:ext>
            </a:extLst>
          </p:cNvPr>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p>
        </p:txBody>
      </p:sp>
      <p:sp>
        <p:nvSpPr>
          <p:cNvPr id="4" name="Date Placeholder 3">
            <a:extLst>
              <a:ext uri="{FF2B5EF4-FFF2-40B4-BE49-F238E27FC236}">
                <a16:creationId xmlns:a16="http://schemas.microsoft.com/office/drawing/2014/main" id="{F42D1034-2F58-4455-8DF8-D549493B48FB}"/>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5" name="Footer Placeholder 4">
            <a:extLst>
              <a:ext uri="{FF2B5EF4-FFF2-40B4-BE49-F238E27FC236}">
                <a16:creationId xmlns:a16="http://schemas.microsoft.com/office/drawing/2014/main" id="{08729DCA-D1B6-480C-A011-9EBCF28AF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5CAEF-6D60-4882-8D9B-4740150276C0}"/>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324412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E9B9-1AF1-4EBD-A7E6-7D343802FA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82DB0-DE43-4D36-B4B7-146F6C99D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85A2C-54CB-4DFC-9030-1059612B1DE7}"/>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5" name="Footer Placeholder 4">
            <a:extLst>
              <a:ext uri="{FF2B5EF4-FFF2-40B4-BE49-F238E27FC236}">
                <a16:creationId xmlns:a16="http://schemas.microsoft.com/office/drawing/2014/main" id="{3222E84B-56C2-4F64-9A02-8B7EF2B74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51865-4348-442A-9E76-19B7B62D4908}"/>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95183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B6E88-1EED-49B4-A650-A0FF043BDEA1}"/>
              </a:ext>
            </a:extLst>
          </p:cNvPr>
          <p:cNvSpPr>
            <a:spLocks noGrp="1"/>
          </p:cNvSpPr>
          <p:nvPr>
            <p:ph type="title" orient="vert"/>
          </p:nvPr>
        </p:nvSpPr>
        <p:spPr>
          <a:xfrm>
            <a:off x="12409126" y="519289"/>
            <a:ext cx="3738994"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F79BE-D636-4B4F-9AC6-A6501A770D81}"/>
              </a:ext>
            </a:extLst>
          </p:cNvPr>
          <p:cNvSpPr>
            <a:spLocks noGrp="1"/>
          </p:cNvSpPr>
          <p:nvPr>
            <p:ph type="body" orient="vert" idx="1"/>
          </p:nvPr>
        </p:nvSpPr>
        <p:spPr>
          <a:xfrm>
            <a:off x="1192143" y="519289"/>
            <a:ext cx="11000229"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ABC78-6493-4715-A15D-23D1B657AD22}"/>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5" name="Footer Placeholder 4">
            <a:extLst>
              <a:ext uri="{FF2B5EF4-FFF2-40B4-BE49-F238E27FC236}">
                <a16:creationId xmlns:a16="http://schemas.microsoft.com/office/drawing/2014/main" id="{25F482E5-2236-460C-AB16-87BE6E940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B209B-8851-4C6F-A2B1-A3BA005B803C}"/>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402226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1 Photo">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xfrm>
            <a:off x="16553617" y="9223694"/>
            <a:ext cx="397557" cy="302647"/>
          </a:xfrm>
          <a:prstGeom prst="rect">
            <a:avLst/>
          </a:prstGeom>
        </p:spPr>
        <p:txBody>
          <a:bodyPr/>
          <a:lstStyle>
            <a:lvl1pPr>
              <a:defRPr b="0" i="0">
                <a:solidFill>
                  <a:srgbClr val="163C6C"/>
                </a:solidFill>
                <a:latin typeface="Avenir Next Medium" panose="020B0503020202020204" pitchFamily="34" charset="0"/>
              </a:defRPr>
            </a:lvl1pPr>
          </a:lstStyle>
          <a:p>
            <a:fld id="{86CB4B4D-7CA3-9044-876B-883B54F8677D}" type="slidenum">
              <a:rPr lang="en-US" smtClean="0"/>
              <a:pPr/>
              <a:t>‹#›</a:t>
            </a:fld>
            <a:endParaRPr lang="en-US"/>
          </a:p>
        </p:txBody>
      </p:sp>
      <p:pic>
        <p:nvPicPr>
          <p:cNvPr id="7" name="Picture 6" descr="A picture containing text, tableware, sign, dishware&#10;&#10;Description automatically generated">
            <a:extLst>
              <a:ext uri="{FF2B5EF4-FFF2-40B4-BE49-F238E27FC236}">
                <a16:creationId xmlns:a16="http://schemas.microsoft.com/office/drawing/2014/main" id="{A15CBE27-2505-4B4E-B004-517AB113B5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016245" y="404941"/>
            <a:ext cx="2959921" cy="683679"/>
          </a:xfrm>
          <a:prstGeom prst="rect">
            <a:avLst/>
          </a:prstGeom>
        </p:spPr>
      </p:pic>
      <p:sp>
        <p:nvSpPr>
          <p:cNvPr id="4" name="Rectangle 3">
            <a:extLst>
              <a:ext uri="{FF2B5EF4-FFF2-40B4-BE49-F238E27FC236}">
                <a16:creationId xmlns:a16="http://schemas.microsoft.com/office/drawing/2014/main" id="{F34A369C-8442-554F-9F83-931BC1F1E937}"/>
              </a:ext>
            </a:extLst>
          </p:cNvPr>
          <p:cNvSpPr/>
          <p:nvPr userDrawn="1"/>
        </p:nvSpPr>
        <p:spPr>
          <a:xfrm>
            <a:off x="0" y="4656227"/>
            <a:ext cx="563732" cy="441146"/>
          </a:xfrm>
          <a:prstGeom prst="rect">
            <a:avLst/>
          </a:prstGeom>
          <a:solidFill>
            <a:srgbClr val="D61F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17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Slide Number">
            <a:extLst>
              <a:ext uri="{FF2B5EF4-FFF2-40B4-BE49-F238E27FC236}">
                <a16:creationId xmlns:a16="http://schemas.microsoft.com/office/drawing/2014/main" id="{C0185C98-0D17-EB49-9586-2804E02745E5}"/>
              </a:ext>
            </a:extLst>
          </p:cNvPr>
          <p:cNvSpPr txBox="1">
            <a:spLocks/>
          </p:cNvSpPr>
          <p:nvPr userDrawn="1"/>
        </p:nvSpPr>
        <p:spPr>
          <a:xfrm>
            <a:off x="566266" y="9119752"/>
            <a:ext cx="373500" cy="369268"/>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733930" rtl="0" fontAlgn="auto" latinLnBrk="0" hangingPunct="0">
              <a:lnSpc>
                <a:spcPct val="100000"/>
              </a:lnSpc>
              <a:spcBef>
                <a:spcPts val="0"/>
              </a:spcBef>
              <a:spcAft>
                <a:spcPts val="0"/>
              </a:spcAft>
              <a:buClrTx/>
              <a:buSzTx/>
              <a:buFontTx/>
              <a:buNone/>
              <a:tabLst/>
              <a:defRPr kumimoji="0" sz="1707" b="0" i="0" u="none" strike="noStrike" cap="none" spc="0" normalizeH="0" baseline="0">
                <a:ln>
                  <a:noFill/>
                </a:ln>
                <a:solidFill>
                  <a:srgbClr val="163C6C"/>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a:t>
            </a:fld>
            <a:endParaRPr lang="en-US"/>
          </a:p>
        </p:txBody>
      </p:sp>
    </p:spTree>
    <p:extLst>
      <p:ext uri="{BB962C8B-B14F-4D97-AF65-F5344CB8AC3E}">
        <p14:creationId xmlns:p14="http://schemas.microsoft.com/office/powerpoint/2010/main" val="2677607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856D-5E96-924A-3D9C-06AF5828B6E6}"/>
              </a:ext>
            </a:extLst>
          </p:cNvPr>
          <p:cNvSpPr>
            <a:spLocks noGrp="1"/>
          </p:cNvSpPr>
          <p:nvPr>
            <p:ph type="ctrTitle"/>
          </p:nvPr>
        </p:nvSpPr>
        <p:spPr>
          <a:xfrm>
            <a:off x="2167533" y="1596249"/>
            <a:ext cx="13005197" cy="3395698"/>
          </a:xfrm>
        </p:spPr>
        <p:txBody>
          <a:bodyPr anchor="b"/>
          <a:lstStyle>
            <a:lvl1pPr algn="ctr">
              <a:defRPr sz="8533"/>
            </a:lvl1pPr>
          </a:lstStyle>
          <a:p>
            <a:r>
              <a:rPr lang="en-US"/>
              <a:t>Click to edit Master title style</a:t>
            </a:r>
          </a:p>
        </p:txBody>
      </p:sp>
      <p:sp>
        <p:nvSpPr>
          <p:cNvPr id="3" name="Subtitle 2">
            <a:extLst>
              <a:ext uri="{FF2B5EF4-FFF2-40B4-BE49-F238E27FC236}">
                <a16:creationId xmlns:a16="http://schemas.microsoft.com/office/drawing/2014/main" id="{4D1C13D8-A211-C4BA-1DB5-A59870192268}"/>
              </a:ext>
            </a:extLst>
          </p:cNvPr>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p>
        </p:txBody>
      </p:sp>
      <p:sp>
        <p:nvSpPr>
          <p:cNvPr id="4" name="Date Placeholder 3">
            <a:extLst>
              <a:ext uri="{FF2B5EF4-FFF2-40B4-BE49-F238E27FC236}">
                <a16:creationId xmlns:a16="http://schemas.microsoft.com/office/drawing/2014/main" id="{AC0F655F-72B8-8441-C834-263682AF1C45}"/>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5" name="Footer Placeholder 4">
            <a:extLst>
              <a:ext uri="{FF2B5EF4-FFF2-40B4-BE49-F238E27FC236}">
                <a16:creationId xmlns:a16="http://schemas.microsoft.com/office/drawing/2014/main" id="{C04D218F-033E-3B27-A158-916286253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F361D-D504-61A4-A51B-A708B3152268}"/>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381395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05EE-A7B8-43B0-E4F3-A17F2D101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B8884-A9C9-CB5E-A793-3FBEFFE16CBB}"/>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5" name="Footer Placeholder 4">
            <a:extLst>
              <a:ext uri="{FF2B5EF4-FFF2-40B4-BE49-F238E27FC236}">
                <a16:creationId xmlns:a16="http://schemas.microsoft.com/office/drawing/2014/main" id="{CA6D6D97-6FD8-CDF3-66A2-92D897718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359BA-AC6A-ECF7-B52A-062277795E8B}"/>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247832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84D8-AE95-3686-F1F2-030191438548}"/>
              </a:ext>
            </a:extLst>
          </p:cNvPr>
          <p:cNvSpPr>
            <a:spLocks noGrp="1"/>
          </p:cNvSpPr>
          <p:nvPr>
            <p:ph type="title"/>
          </p:nvPr>
        </p:nvSpPr>
        <p:spPr>
          <a:xfrm>
            <a:off x="1183112" y="2431628"/>
            <a:ext cx="14955977" cy="4057226"/>
          </a:xfrm>
        </p:spPr>
        <p:txBody>
          <a:bodyPr anchor="b"/>
          <a:lstStyle>
            <a:lvl1pPr>
              <a:defRPr sz="8533"/>
            </a:lvl1pPr>
          </a:lstStyle>
          <a:p>
            <a:r>
              <a:rPr lang="en-US"/>
              <a:t>Click to edit Master title style</a:t>
            </a:r>
          </a:p>
        </p:txBody>
      </p:sp>
      <p:sp>
        <p:nvSpPr>
          <p:cNvPr id="3" name="Text Placeholder 2">
            <a:extLst>
              <a:ext uri="{FF2B5EF4-FFF2-40B4-BE49-F238E27FC236}">
                <a16:creationId xmlns:a16="http://schemas.microsoft.com/office/drawing/2014/main" id="{5E12750D-8004-6BA2-22AD-113DED375E06}"/>
              </a:ext>
            </a:extLst>
          </p:cNvPr>
          <p:cNvSpPr>
            <a:spLocks noGrp="1"/>
          </p:cNvSpPr>
          <p:nvPr>
            <p:ph type="body" idx="1"/>
          </p:nvPr>
        </p:nvSpPr>
        <p:spPr>
          <a:xfrm>
            <a:off x="1183112" y="6527237"/>
            <a:ext cx="14955977" cy="2133599"/>
          </a:xfrm>
        </p:spPr>
        <p:txBody>
          <a:bodyPr/>
          <a:lstStyle>
            <a:lvl1pPr marL="0" indent="0">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596DE-307A-CD5D-593C-78D10CB2018F}"/>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5" name="Footer Placeholder 4">
            <a:extLst>
              <a:ext uri="{FF2B5EF4-FFF2-40B4-BE49-F238E27FC236}">
                <a16:creationId xmlns:a16="http://schemas.microsoft.com/office/drawing/2014/main" id="{24A7C477-7F63-6762-5459-2F0A8C441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C67DE-7F2B-8937-25B1-D32FB56A1B46}"/>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2556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D4A1-E2B4-0F04-58F9-9885646C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4A0E3-9EAF-9026-AED2-B416E4FF3E87}"/>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6" name="Footer Placeholder 5">
            <a:extLst>
              <a:ext uri="{FF2B5EF4-FFF2-40B4-BE49-F238E27FC236}">
                <a16:creationId xmlns:a16="http://schemas.microsoft.com/office/drawing/2014/main" id="{7A9099FA-6ECD-5C0F-45F3-0D86F65B6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E2FB2-7C05-51A9-FE5D-AFDC9ADAE233}"/>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1488300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18DF-35C5-8D0F-D361-675B8C9514E6}"/>
              </a:ext>
            </a:extLst>
          </p:cNvPr>
          <p:cNvSpPr>
            <a:spLocks noGrp="1"/>
          </p:cNvSpPr>
          <p:nvPr>
            <p:ph type="title"/>
          </p:nvPr>
        </p:nvSpPr>
        <p:spPr>
          <a:xfrm>
            <a:off x="1194402" y="519290"/>
            <a:ext cx="14955977"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3562773"/>
            <a:ext cx="7335743"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3562773"/>
            <a:ext cx="7371870"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D5B5-AFCD-FB4B-0A72-E2A365BAE1F2}"/>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8" name="Footer Placeholder 7">
            <a:extLst>
              <a:ext uri="{FF2B5EF4-FFF2-40B4-BE49-F238E27FC236}">
                <a16:creationId xmlns:a16="http://schemas.microsoft.com/office/drawing/2014/main" id="{E200EA3B-F907-9C90-34FC-C794AB43D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F2171-28C0-B052-D5B3-99B53AC53D36}"/>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2522972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5352-4E07-25ED-5308-EE4782098B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5137F-E47B-EE85-BCE6-8ECEF13DBE3B}"/>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4" name="Footer Placeholder 3">
            <a:extLst>
              <a:ext uri="{FF2B5EF4-FFF2-40B4-BE49-F238E27FC236}">
                <a16:creationId xmlns:a16="http://schemas.microsoft.com/office/drawing/2014/main" id="{5BBF97FD-C584-A7A6-7DBD-98182322FC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C9A166-5E0F-4034-E77A-2C4E820E543F}"/>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336869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7D4E1-5BDE-E265-F578-9FC0C8E58D11}"/>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3" name="Footer Placeholder 2">
            <a:extLst>
              <a:ext uri="{FF2B5EF4-FFF2-40B4-BE49-F238E27FC236}">
                <a16:creationId xmlns:a16="http://schemas.microsoft.com/office/drawing/2014/main" id="{EC81C93C-7C01-D2B7-73E5-5C7B26B5D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87486-BEDD-B5B7-4F1D-09354344E272}"/>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97429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E2BD-283A-44D8-87AB-F563CDA06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91007-7EB8-45CC-9ABD-A9333E981C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4E2DB-983A-4D3B-9418-7AEA977D4D8D}"/>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5" name="Footer Placeholder 4">
            <a:extLst>
              <a:ext uri="{FF2B5EF4-FFF2-40B4-BE49-F238E27FC236}">
                <a16:creationId xmlns:a16="http://schemas.microsoft.com/office/drawing/2014/main" id="{6344B108-CE76-4237-958F-4F1488A2D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7666C-2EE7-49D9-934D-2824AD8F66CA}"/>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948750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AC82-B645-2055-66B1-2F94DD309874}"/>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p>
        </p:txBody>
      </p:sp>
      <p:sp>
        <p:nvSpPr>
          <p:cNvPr id="3" name="Content Placeholder 2">
            <a:extLst>
              <a:ext uri="{FF2B5EF4-FFF2-40B4-BE49-F238E27FC236}">
                <a16:creationId xmlns:a16="http://schemas.microsoft.com/office/drawing/2014/main" id="{2DEA8F3A-AA89-10BE-7EF1-A1E1F9590D71}"/>
              </a:ext>
            </a:extLst>
          </p:cNvPr>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D1C84A-6890-BB2F-F04E-5CF8B8205280}"/>
              </a:ext>
            </a:extLst>
          </p:cNvPr>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356C6D2F-2292-7CDE-6ECA-2C88CA771DFA}"/>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6" name="Footer Placeholder 5">
            <a:extLst>
              <a:ext uri="{FF2B5EF4-FFF2-40B4-BE49-F238E27FC236}">
                <a16:creationId xmlns:a16="http://schemas.microsoft.com/office/drawing/2014/main" id="{37E71300-BCE1-AD94-793D-B16B561E6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09583-8161-2256-8D3D-78554326E47B}"/>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222523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BCDF-5A55-7371-53A2-417DB8707160}"/>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p>
        </p:txBody>
      </p:sp>
      <p:sp>
        <p:nvSpPr>
          <p:cNvPr id="3" name="Picture Placeholder 2">
            <a:extLst>
              <a:ext uri="{FF2B5EF4-FFF2-40B4-BE49-F238E27FC236}">
                <a16:creationId xmlns:a16="http://schemas.microsoft.com/office/drawing/2014/main" id="{83E9481A-A76A-00C0-3D15-16C31B7CDFEB}"/>
              </a:ext>
            </a:extLst>
          </p:cNvPr>
          <p:cNvSpPr>
            <a:spLocks noGrp="1"/>
          </p:cNvSpPr>
          <p:nvPr>
            <p:ph type="pic" idx="1"/>
          </p:nvPr>
        </p:nvSpPr>
        <p:spPr>
          <a:xfrm>
            <a:off x="7371870" y="1404338"/>
            <a:ext cx="8778508" cy="6931378"/>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US"/>
          </a:p>
        </p:txBody>
      </p:sp>
      <p:sp>
        <p:nvSpPr>
          <p:cNvPr id="4" name="Text Placeholder 3">
            <a:extLst>
              <a:ext uri="{FF2B5EF4-FFF2-40B4-BE49-F238E27FC236}">
                <a16:creationId xmlns:a16="http://schemas.microsoft.com/office/drawing/2014/main" id="{95613CFD-721D-78F5-D398-EBFE1C082E7A}"/>
              </a:ext>
            </a:extLst>
          </p:cNvPr>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5A14F9FF-42CD-AD84-A903-C68B0676B3A4}"/>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6" name="Footer Placeholder 5">
            <a:extLst>
              <a:ext uri="{FF2B5EF4-FFF2-40B4-BE49-F238E27FC236}">
                <a16:creationId xmlns:a16="http://schemas.microsoft.com/office/drawing/2014/main" id="{116F324E-463C-268A-BD82-995D255B2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85396-96F3-2B9B-3230-A657729E2290}"/>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92584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4655-B14B-6C73-10F0-2E2AE6F5E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88E14-7B89-D635-1873-EA44C8018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D209D-EE28-D0C6-2681-5264A801C974}"/>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5" name="Footer Placeholder 4">
            <a:extLst>
              <a:ext uri="{FF2B5EF4-FFF2-40B4-BE49-F238E27FC236}">
                <a16:creationId xmlns:a16="http://schemas.microsoft.com/office/drawing/2014/main" id="{F8B6F709-57AA-8677-ECB0-6090141F6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E213B-C1B3-E159-5C12-91AD63770C47}"/>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339840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F0846-93EA-80B1-8ECC-FF8A05B59881}"/>
              </a:ext>
            </a:extLst>
          </p:cNvPr>
          <p:cNvSpPr>
            <a:spLocks noGrp="1"/>
          </p:cNvSpPr>
          <p:nvPr>
            <p:ph type="title" orient="vert"/>
          </p:nvPr>
        </p:nvSpPr>
        <p:spPr>
          <a:xfrm>
            <a:off x="12409126" y="519289"/>
            <a:ext cx="3738994"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A7E59-7AEA-40FC-CAE7-004D56378D09}"/>
              </a:ext>
            </a:extLst>
          </p:cNvPr>
          <p:cNvSpPr>
            <a:spLocks noGrp="1"/>
          </p:cNvSpPr>
          <p:nvPr>
            <p:ph type="body" orient="vert" idx="1"/>
          </p:nvPr>
        </p:nvSpPr>
        <p:spPr>
          <a:xfrm>
            <a:off x="1192143" y="519289"/>
            <a:ext cx="11000229"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EDFE0-B1FD-66C5-03C5-9126B04AB0B8}"/>
              </a:ext>
            </a:extLst>
          </p:cNvPr>
          <p:cNvSpPr>
            <a:spLocks noGrp="1"/>
          </p:cNvSpPr>
          <p:nvPr>
            <p:ph type="dt" sz="half" idx="10"/>
          </p:nvPr>
        </p:nvSpPr>
        <p:spPr/>
        <p:txBody>
          <a:bodyPr/>
          <a:lstStyle/>
          <a:p>
            <a:fld id="{A973DCEE-6054-4C80-85D0-D275820B28FE}" type="datetimeFigureOut">
              <a:rPr lang="en-US" smtClean="0"/>
              <a:t>7/2/2024</a:t>
            </a:fld>
            <a:endParaRPr lang="en-US"/>
          </a:p>
        </p:txBody>
      </p:sp>
      <p:sp>
        <p:nvSpPr>
          <p:cNvPr id="5" name="Footer Placeholder 4">
            <a:extLst>
              <a:ext uri="{FF2B5EF4-FFF2-40B4-BE49-F238E27FC236}">
                <a16:creationId xmlns:a16="http://schemas.microsoft.com/office/drawing/2014/main" id="{38FCB3D8-301D-B935-E56F-9AA94D0E2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3796F-24A4-69CC-1190-073349432279}"/>
              </a:ext>
            </a:extLst>
          </p:cNvPr>
          <p:cNvSpPr>
            <a:spLocks noGrp="1"/>
          </p:cNvSpPr>
          <p:nvPr>
            <p:ph type="sldNum" sz="quarter" idx="12"/>
          </p:nvPr>
        </p:nvSpPr>
        <p:spPr/>
        <p:txBody>
          <a:bodyPr/>
          <a:lstStyle/>
          <a:p>
            <a:fld id="{32ED9262-B52D-4220-875B-ADF362CB5DA5}" type="slidenum">
              <a:rPr lang="en-US" smtClean="0"/>
              <a:t>‹#›</a:t>
            </a:fld>
            <a:endParaRPr lang="en-US"/>
          </a:p>
        </p:txBody>
      </p:sp>
    </p:spTree>
    <p:extLst>
      <p:ext uri="{BB962C8B-B14F-4D97-AF65-F5344CB8AC3E}">
        <p14:creationId xmlns:p14="http://schemas.microsoft.com/office/powerpoint/2010/main" val="400489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A999-94F2-4021-A7C0-8A5036B51A81}"/>
              </a:ext>
            </a:extLst>
          </p:cNvPr>
          <p:cNvSpPr>
            <a:spLocks noGrp="1"/>
          </p:cNvSpPr>
          <p:nvPr>
            <p:ph type="title"/>
          </p:nvPr>
        </p:nvSpPr>
        <p:spPr>
          <a:xfrm>
            <a:off x="1183112" y="2431628"/>
            <a:ext cx="14955977" cy="4057226"/>
          </a:xfrm>
        </p:spPr>
        <p:txBody>
          <a:bodyPr anchor="b"/>
          <a:lstStyle>
            <a:lvl1pPr>
              <a:defRPr sz="8533"/>
            </a:lvl1pPr>
          </a:lstStyle>
          <a:p>
            <a:r>
              <a:rPr lang="en-US"/>
              <a:t>Click to edit Master title style</a:t>
            </a:r>
          </a:p>
        </p:txBody>
      </p:sp>
      <p:sp>
        <p:nvSpPr>
          <p:cNvPr id="3" name="Text Placeholder 2">
            <a:extLst>
              <a:ext uri="{FF2B5EF4-FFF2-40B4-BE49-F238E27FC236}">
                <a16:creationId xmlns:a16="http://schemas.microsoft.com/office/drawing/2014/main" id="{287547FB-69F3-4871-93A9-7EE20DD4B452}"/>
              </a:ext>
            </a:extLst>
          </p:cNvPr>
          <p:cNvSpPr>
            <a:spLocks noGrp="1"/>
          </p:cNvSpPr>
          <p:nvPr>
            <p:ph type="body" idx="1"/>
          </p:nvPr>
        </p:nvSpPr>
        <p:spPr>
          <a:xfrm>
            <a:off x="1183112" y="6527237"/>
            <a:ext cx="14955977" cy="2133599"/>
          </a:xfrm>
        </p:spPr>
        <p:txBody>
          <a:bodyPr/>
          <a:lstStyle>
            <a:lvl1pPr marL="0" indent="0">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E970CE-EB1E-4FAB-84B0-476F726664D7}"/>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5" name="Footer Placeholder 4">
            <a:extLst>
              <a:ext uri="{FF2B5EF4-FFF2-40B4-BE49-F238E27FC236}">
                <a16:creationId xmlns:a16="http://schemas.microsoft.com/office/drawing/2014/main" id="{7B99C861-3DC4-4146-A089-2B232136A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107AA-DDE7-491C-A983-B91C8364B2FB}"/>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194574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80EC-D9F1-46CD-BD03-6DEA1B06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3A270-DB5C-498F-94EF-6D7ED4E86607}"/>
              </a:ext>
            </a:extLst>
          </p:cNvPr>
          <p:cNvSpPr>
            <a:spLocks noGrp="1"/>
          </p:cNvSpPr>
          <p:nvPr>
            <p:ph sz="half" idx="1"/>
          </p:nvPr>
        </p:nvSpPr>
        <p:spPr>
          <a:xfrm>
            <a:off x="1192143"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793EE-022D-48C2-88EB-300184736470}"/>
              </a:ext>
            </a:extLst>
          </p:cNvPr>
          <p:cNvSpPr>
            <a:spLocks noGrp="1"/>
          </p:cNvSpPr>
          <p:nvPr>
            <p:ph sz="half" idx="2"/>
          </p:nvPr>
        </p:nvSpPr>
        <p:spPr>
          <a:xfrm>
            <a:off x="8778508"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9DCB71-E605-4F8C-B830-5411A91888F2}"/>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6" name="Footer Placeholder 5">
            <a:extLst>
              <a:ext uri="{FF2B5EF4-FFF2-40B4-BE49-F238E27FC236}">
                <a16:creationId xmlns:a16="http://schemas.microsoft.com/office/drawing/2014/main" id="{3DF2EF83-3425-456D-A237-A7FAD5C8F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F9842-C51A-4756-B151-79773DF46740}"/>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415135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410D-D8F8-4D4A-A642-03DC4094C46D}"/>
              </a:ext>
            </a:extLst>
          </p:cNvPr>
          <p:cNvSpPr>
            <a:spLocks noGrp="1"/>
          </p:cNvSpPr>
          <p:nvPr>
            <p:ph type="title"/>
          </p:nvPr>
        </p:nvSpPr>
        <p:spPr>
          <a:xfrm>
            <a:off x="1194402" y="519290"/>
            <a:ext cx="14955977"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18866B-D120-48BE-B33F-1559C6B4639E}"/>
              </a:ext>
            </a:extLst>
          </p:cNvPr>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9BC69E93-C370-4F5E-922B-9FA2C778A508}"/>
              </a:ext>
            </a:extLst>
          </p:cNvPr>
          <p:cNvSpPr>
            <a:spLocks noGrp="1"/>
          </p:cNvSpPr>
          <p:nvPr>
            <p:ph sz="half" idx="2"/>
          </p:nvPr>
        </p:nvSpPr>
        <p:spPr>
          <a:xfrm>
            <a:off x="1194403" y="3562773"/>
            <a:ext cx="7335743"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35EB8-69AB-4E90-942D-89E482B7827F}"/>
              </a:ext>
            </a:extLst>
          </p:cNvPr>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80A52B45-46AE-475C-B81E-D8E22A392BBB}"/>
              </a:ext>
            </a:extLst>
          </p:cNvPr>
          <p:cNvSpPr>
            <a:spLocks noGrp="1"/>
          </p:cNvSpPr>
          <p:nvPr>
            <p:ph sz="quarter" idx="4"/>
          </p:nvPr>
        </p:nvSpPr>
        <p:spPr>
          <a:xfrm>
            <a:off x="8778508" y="3562773"/>
            <a:ext cx="7371870"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2C2012-35CF-4FA6-AFE5-4C59CABDE2B7}"/>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8" name="Footer Placeholder 7">
            <a:extLst>
              <a:ext uri="{FF2B5EF4-FFF2-40B4-BE49-F238E27FC236}">
                <a16:creationId xmlns:a16="http://schemas.microsoft.com/office/drawing/2014/main" id="{C6725782-4021-46C8-8678-32EF932735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1DAC3-B83D-4D87-B79F-96FAA23C3110}"/>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185336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8070-F501-4147-B676-671A37E111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91008-C8E5-4D98-A9BD-9506D4A86B42}"/>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4" name="Footer Placeholder 3">
            <a:extLst>
              <a:ext uri="{FF2B5EF4-FFF2-40B4-BE49-F238E27FC236}">
                <a16:creationId xmlns:a16="http://schemas.microsoft.com/office/drawing/2014/main" id="{AF0722B0-2B78-4D83-BCCC-54624F068E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78AB80-4415-4FFF-B4A6-3596F3FC159C}"/>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117824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3CB4F-9D48-48DA-B510-9584A5F615AD}"/>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3" name="Footer Placeholder 2">
            <a:extLst>
              <a:ext uri="{FF2B5EF4-FFF2-40B4-BE49-F238E27FC236}">
                <a16:creationId xmlns:a16="http://schemas.microsoft.com/office/drawing/2014/main" id="{BE75AAF8-D0AB-41BB-88D1-691C17BD51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3151B6-CB1B-4A07-8E52-89EA10F9F87D}"/>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224283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8768-B583-439F-A1EA-A59362B6301C}"/>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p>
        </p:txBody>
      </p:sp>
      <p:sp>
        <p:nvSpPr>
          <p:cNvPr id="3" name="Content Placeholder 2">
            <a:extLst>
              <a:ext uri="{FF2B5EF4-FFF2-40B4-BE49-F238E27FC236}">
                <a16:creationId xmlns:a16="http://schemas.microsoft.com/office/drawing/2014/main" id="{F4BC528A-B1DB-4585-97D1-E25EEF90F188}"/>
              </a:ext>
            </a:extLst>
          </p:cNvPr>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45E949-22CD-4C92-B822-0263F7E5FFF1}"/>
              </a:ext>
            </a:extLst>
          </p:cNvPr>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52F36343-7FDE-4E34-AAD2-487E9B5712D2}"/>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6" name="Footer Placeholder 5">
            <a:extLst>
              <a:ext uri="{FF2B5EF4-FFF2-40B4-BE49-F238E27FC236}">
                <a16:creationId xmlns:a16="http://schemas.microsoft.com/office/drawing/2014/main" id="{A17E82BC-A4D3-4518-B8D4-7E46CA3B6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766A6-AB07-4767-8103-2F6FC712F374}"/>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233643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EBB1-D6C7-4B76-B17C-301B70742FF7}"/>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p>
        </p:txBody>
      </p:sp>
      <p:sp>
        <p:nvSpPr>
          <p:cNvPr id="3" name="Picture Placeholder 2">
            <a:extLst>
              <a:ext uri="{FF2B5EF4-FFF2-40B4-BE49-F238E27FC236}">
                <a16:creationId xmlns:a16="http://schemas.microsoft.com/office/drawing/2014/main" id="{86AE9A10-1C68-44F4-B81A-5E4A9191987E}"/>
              </a:ext>
            </a:extLst>
          </p:cNvPr>
          <p:cNvSpPr>
            <a:spLocks noGrp="1"/>
          </p:cNvSpPr>
          <p:nvPr>
            <p:ph type="pic" idx="1"/>
          </p:nvPr>
        </p:nvSpPr>
        <p:spPr>
          <a:xfrm>
            <a:off x="7371870" y="1404338"/>
            <a:ext cx="8778508" cy="6931378"/>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US"/>
          </a:p>
        </p:txBody>
      </p:sp>
      <p:sp>
        <p:nvSpPr>
          <p:cNvPr id="4" name="Text Placeholder 3">
            <a:extLst>
              <a:ext uri="{FF2B5EF4-FFF2-40B4-BE49-F238E27FC236}">
                <a16:creationId xmlns:a16="http://schemas.microsoft.com/office/drawing/2014/main" id="{BD332136-C216-4FC5-BD64-9AC83E19EED9}"/>
              </a:ext>
            </a:extLst>
          </p:cNvPr>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8F94589C-2D4D-42E2-8E01-70E679E4619A}"/>
              </a:ext>
            </a:extLst>
          </p:cNvPr>
          <p:cNvSpPr>
            <a:spLocks noGrp="1"/>
          </p:cNvSpPr>
          <p:nvPr>
            <p:ph type="dt" sz="half" idx="10"/>
          </p:nvPr>
        </p:nvSpPr>
        <p:spPr/>
        <p:txBody>
          <a:bodyPr/>
          <a:lstStyle/>
          <a:p>
            <a:fld id="{9EA8138C-2675-4230-A511-4BF20E494009}" type="datetimeFigureOut">
              <a:rPr lang="en-US" smtClean="0"/>
              <a:t>7/2/2024</a:t>
            </a:fld>
            <a:endParaRPr lang="en-US"/>
          </a:p>
        </p:txBody>
      </p:sp>
      <p:sp>
        <p:nvSpPr>
          <p:cNvPr id="6" name="Footer Placeholder 5">
            <a:extLst>
              <a:ext uri="{FF2B5EF4-FFF2-40B4-BE49-F238E27FC236}">
                <a16:creationId xmlns:a16="http://schemas.microsoft.com/office/drawing/2014/main" id="{5304AB43-9FDC-4305-8AD5-309EF4D04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9A430-99AE-485A-83A7-C0DED89EE54E}"/>
              </a:ext>
            </a:extLst>
          </p:cNvPr>
          <p:cNvSpPr>
            <a:spLocks noGrp="1"/>
          </p:cNvSpPr>
          <p:nvPr>
            <p:ph type="sldNum" sz="quarter" idx="12"/>
          </p:nvPr>
        </p:nvSpPr>
        <p:spPr/>
        <p:txBody>
          <a:bodyPr/>
          <a:lstStyle/>
          <a:p>
            <a:fld id="{F87932DA-3982-49DC-A424-332DFFEF6DBB}" type="slidenum">
              <a:rPr lang="en-US" smtClean="0"/>
              <a:t>‹#›</a:t>
            </a:fld>
            <a:endParaRPr lang="en-US"/>
          </a:p>
        </p:txBody>
      </p:sp>
    </p:spTree>
    <p:extLst>
      <p:ext uri="{BB962C8B-B14F-4D97-AF65-F5344CB8AC3E}">
        <p14:creationId xmlns:p14="http://schemas.microsoft.com/office/powerpoint/2010/main" val="290218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E8277-41C1-4355-973C-EE319AEC077F}"/>
              </a:ext>
            </a:extLst>
          </p:cNvPr>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624E5-4956-4EB7-B344-3DB62B49CAC6}"/>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29BFB-E8FF-457A-819D-EE12F5BCE344}"/>
              </a:ext>
            </a:extLst>
          </p:cNvPr>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9EA8138C-2675-4230-A511-4BF20E494009}" type="datetimeFigureOut">
              <a:rPr lang="en-US" smtClean="0"/>
              <a:t>7/2/2024</a:t>
            </a:fld>
            <a:endParaRPr lang="en-US"/>
          </a:p>
        </p:txBody>
      </p:sp>
      <p:sp>
        <p:nvSpPr>
          <p:cNvPr id="5" name="Footer Placeholder 4">
            <a:extLst>
              <a:ext uri="{FF2B5EF4-FFF2-40B4-BE49-F238E27FC236}">
                <a16:creationId xmlns:a16="http://schemas.microsoft.com/office/drawing/2014/main" id="{66AA1A31-A479-45C1-8628-6B042FB64FC0}"/>
              </a:ext>
            </a:extLst>
          </p:cNvPr>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12559-4055-4E9B-9F0E-2D56F51EB33E}"/>
              </a:ext>
            </a:extLst>
          </p:cNvPr>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F87932DA-3982-49DC-A424-332DFFEF6DBB}" type="slidenum">
              <a:rPr lang="en-US" smtClean="0"/>
              <a:t>‹#›</a:t>
            </a:fld>
            <a:endParaRPr lang="en-US"/>
          </a:p>
        </p:txBody>
      </p:sp>
    </p:spTree>
    <p:extLst>
      <p:ext uri="{BB962C8B-B14F-4D97-AF65-F5344CB8AC3E}">
        <p14:creationId xmlns:p14="http://schemas.microsoft.com/office/powerpoint/2010/main" val="27891594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1C72D-36F5-19B8-1D5F-79B657BE60C9}"/>
              </a:ext>
            </a:extLst>
          </p:cNvPr>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A973DCEE-6054-4C80-85D0-D275820B28FE}" type="datetimeFigureOut">
              <a:rPr lang="en-US" smtClean="0"/>
              <a:t>7/2/2024</a:t>
            </a:fld>
            <a:endParaRPr lang="en-US"/>
          </a:p>
        </p:txBody>
      </p:sp>
      <p:sp>
        <p:nvSpPr>
          <p:cNvPr id="5" name="Footer Placeholder 4">
            <a:extLst>
              <a:ext uri="{FF2B5EF4-FFF2-40B4-BE49-F238E27FC236}">
                <a16:creationId xmlns:a16="http://schemas.microsoft.com/office/drawing/2014/main" id="{33FBD655-8DAD-F3A9-BB05-B27BD07F84E0}"/>
              </a:ext>
            </a:extLst>
          </p:cNvPr>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1059F0-241A-E2C5-CF09-5FE457F89480}"/>
              </a:ext>
            </a:extLst>
          </p:cNvPr>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32ED9262-B52D-4220-875B-ADF362CB5DA5}" type="slidenum">
              <a:rPr lang="en-US" smtClean="0"/>
              <a:t>‹#›</a:t>
            </a:fld>
            <a:endParaRPr lang="en-US"/>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0.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3.gi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167" y="0"/>
            <a:ext cx="17335927" cy="97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CC50CAF-73B5-2A60-EE32-24CAC512FFC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5500F9F0-158E-0E12-4FF6-ABC54A896C3E}"/>
              </a:ext>
            </a:extLst>
          </p:cNvPr>
          <p:cNvSpPr/>
          <p:nvPr/>
        </p:nvSpPr>
        <p:spPr>
          <a:xfrm rot="16200000">
            <a:off x="9853367" y="765854"/>
            <a:ext cx="5190951"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8" name="TextBox 7">
            <a:extLst>
              <a:ext uri="{FF2B5EF4-FFF2-40B4-BE49-F238E27FC236}">
                <a16:creationId xmlns:a16="http://schemas.microsoft.com/office/drawing/2014/main" id="{033B6D06-C821-8FE7-44BE-148E33B11C4E}"/>
              </a:ext>
            </a:extLst>
          </p:cNvPr>
          <p:cNvSpPr txBox="1"/>
          <p:nvPr/>
        </p:nvSpPr>
        <p:spPr>
          <a:xfrm>
            <a:off x="8232864" y="406355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kern="1200" dirty="0">
                <a:solidFill>
                  <a:schemeClr val="bg1"/>
                </a:solidFill>
                <a:latin typeface="Avenir Next Demi Bold" panose="020B0503020202020204" pitchFamily="34" charset="0"/>
              </a:rPr>
              <a:t>Welcoming New Members</a:t>
            </a:r>
          </a:p>
        </p:txBody>
      </p:sp>
      <p:sp>
        <p:nvSpPr>
          <p:cNvPr id="9" name="TextBox 8">
            <a:extLst>
              <a:ext uri="{FF2B5EF4-FFF2-40B4-BE49-F238E27FC236}">
                <a16:creationId xmlns:a16="http://schemas.microsoft.com/office/drawing/2014/main" id="{BEC00DEB-2774-D8DF-6986-ACF50E353EEC}"/>
              </a:ext>
            </a:extLst>
          </p:cNvPr>
          <p:cNvSpPr txBox="1"/>
          <p:nvPr/>
        </p:nvSpPr>
        <p:spPr>
          <a:xfrm>
            <a:off x="8232864" y="5018411"/>
            <a:ext cx="6110868" cy="1384995"/>
          </a:xfrm>
          <a:prstGeom prst="rect">
            <a:avLst/>
          </a:prstGeom>
          <a:noFill/>
        </p:spPr>
        <p:txBody>
          <a:bodyPr wrap="square" rtlCol="0">
            <a:spAutoFit/>
          </a:bodyPr>
          <a:lstStyle/>
          <a:p>
            <a:pPr algn="l"/>
            <a:r>
              <a:rPr lang="en-US" sz="2800" b="1" kern="1200" dirty="0">
                <a:solidFill>
                  <a:schemeClr val="bg1"/>
                </a:solidFill>
                <a:latin typeface="Avenir Next Ultra Light" panose="020B0203020202020204" pitchFamily="34" charset="77"/>
              </a:rPr>
              <a:t>First Impressions Matter</a:t>
            </a:r>
            <a:br>
              <a:rPr lang="en-US" sz="2800" b="1" kern="1200" dirty="0">
                <a:solidFill>
                  <a:schemeClr val="bg1"/>
                </a:solidFill>
                <a:latin typeface="Avenir Next Ultra Light" panose="020B0203020202020204" pitchFamily="34" charset="77"/>
              </a:rPr>
            </a:br>
            <a:endParaRPr lang="en-US" sz="2800" b="1" i="1" kern="1200" dirty="0">
              <a:solidFill>
                <a:schemeClr val="bg1"/>
              </a:solidFill>
              <a:latin typeface="Avenir Next Ultra Light" panose="020B0203020202020204" pitchFamily="34" charset="77"/>
            </a:endParaRPr>
          </a:p>
          <a:p>
            <a:pPr algn="l"/>
            <a:endParaRPr lang="en-US" sz="2800" i="1" kern="1200" dirty="0">
              <a:solidFill>
                <a:schemeClr val="bg1"/>
              </a:solidFill>
              <a:latin typeface="Avenir Next Ultra Light" panose="020B0203020202020204" pitchFamily="34" charset="77"/>
            </a:endParaRPr>
          </a:p>
        </p:txBody>
      </p:sp>
      <p:pic>
        <p:nvPicPr>
          <p:cNvPr id="12" name="Picture 11">
            <a:extLst>
              <a:ext uri="{FF2B5EF4-FFF2-40B4-BE49-F238E27FC236}">
                <a16:creationId xmlns:a16="http://schemas.microsoft.com/office/drawing/2014/main" id="{61F20C3A-F86B-4EDF-07D7-63B06A305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394613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707358" y="-1537518"/>
            <a:ext cx="890917" cy="4406450"/>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New Member Kit</a:t>
            </a:r>
            <a:endParaRPr lang="en-US" sz="3600" b="1" dirty="0">
              <a:solidFill>
                <a:schemeClr val="bg1"/>
              </a:solidFill>
              <a:latin typeface="Avenir Next Demi Bold" panose="020B0503020202020204" pitchFamily="34" charset="0"/>
            </a:endParaRPr>
          </a:p>
        </p:txBody>
      </p:sp>
      <p:sp>
        <p:nvSpPr>
          <p:cNvPr id="4" name="TextBox 3">
            <a:extLst>
              <a:ext uri="{FF2B5EF4-FFF2-40B4-BE49-F238E27FC236}">
                <a16:creationId xmlns:a16="http://schemas.microsoft.com/office/drawing/2014/main" id="{E0508C78-3EEF-A13C-C5AC-AB611501B178}"/>
              </a:ext>
            </a:extLst>
          </p:cNvPr>
          <p:cNvSpPr txBox="1"/>
          <p:nvPr/>
        </p:nvSpPr>
        <p:spPr>
          <a:xfrm>
            <a:off x="457199" y="2405546"/>
            <a:ext cx="10136459" cy="3785652"/>
          </a:xfrm>
          <a:prstGeom prst="rect">
            <a:avLst/>
          </a:prstGeom>
          <a:noFill/>
        </p:spPr>
        <p:txBody>
          <a:bodyPr wrap="square">
            <a:spAutoFit/>
          </a:bodyPr>
          <a:lstStyle/>
          <a:p>
            <a:pPr algn="l">
              <a:buFont typeface="Arial" panose="020B0604020202020204" pitchFamily="34" charset="0"/>
              <a:buChar char="•"/>
            </a:pPr>
            <a:r>
              <a:rPr lang="en-US" sz="4000" b="0" i="0" dirty="0">
                <a:solidFill>
                  <a:srgbClr val="333333"/>
                </a:solidFill>
                <a:effectLst/>
                <a:latin typeface="Times New Roman" panose="02020603050405020304" pitchFamily="18" charset="0"/>
                <a:cs typeface="Times New Roman" panose="02020603050405020304" pitchFamily="18" charset="0"/>
              </a:rPr>
              <a:t>Welcome letter from the National Commander</a:t>
            </a:r>
          </a:p>
          <a:p>
            <a:pPr algn="l">
              <a:buFont typeface="Arial" panose="020B0604020202020204" pitchFamily="34" charset="0"/>
              <a:buChar char="•"/>
            </a:pPr>
            <a:r>
              <a:rPr lang="en-US" sz="4000" b="0" i="0" dirty="0">
                <a:solidFill>
                  <a:srgbClr val="333333"/>
                </a:solidFill>
                <a:effectLst/>
                <a:latin typeface="Times New Roman" panose="02020603050405020304" pitchFamily="18" charset="0"/>
                <a:cs typeface="Times New Roman" panose="02020603050405020304" pitchFamily="18" charset="0"/>
              </a:rPr>
              <a:t>Certificate of Initiation</a:t>
            </a:r>
          </a:p>
          <a:p>
            <a:pPr algn="l">
              <a:buFont typeface="Arial" panose="020B0604020202020204" pitchFamily="34" charset="0"/>
              <a:buChar char="•"/>
            </a:pPr>
            <a:r>
              <a:rPr lang="en-US" sz="4000" b="0" i="0" dirty="0">
                <a:solidFill>
                  <a:srgbClr val="333333"/>
                </a:solidFill>
                <a:effectLst/>
                <a:latin typeface="Times New Roman" panose="02020603050405020304" pitchFamily="18" charset="0"/>
                <a:cs typeface="Times New Roman" panose="02020603050405020304" pitchFamily="18" charset="0"/>
              </a:rPr>
              <a:t>Gold-plated .475" membership lapel tack</a:t>
            </a:r>
          </a:p>
          <a:p>
            <a:pPr algn="l">
              <a:buFont typeface="Arial" panose="020B0604020202020204" pitchFamily="34" charset="0"/>
              <a:buChar char="•"/>
            </a:pPr>
            <a:r>
              <a:rPr lang="en-US" sz="4000" b="0" i="0" dirty="0">
                <a:solidFill>
                  <a:srgbClr val="333333"/>
                </a:solidFill>
                <a:effectLst/>
                <a:latin typeface="Times New Roman" panose="02020603050405020304" pitchFamily="18" charset="0"/>
                <a:cs typeface="Times New Roman" panose="02020603050405020304" pitchFamily="18" charset="0"/>
              </a:rPr>
              <a:t>American flag window sticker</a:t>
            </a:r>
          </a:p>
          <a:p>
            <a:pPr algn="l">
              <a:buFont typeface="Arial" panose="020B0604020202020204" pitchFamily="34" charset="0"/>
              <a:buChar char="•"/>
            </a:pPr>
            <a:r>
              <a:rPr lang="en-US" sz="4000" b="0" i="0" dirty="0">
                <a:solidFill>
                  <a:srgbClr val="333333"/>
                </a:solidFill>
                <a:effectLst/>
                <a:latin typeface="Times New Roman" panose="02020603050405020304" pitchFamily="18" charset="0"/>
                <a:cs typeface="Times New Roman" panose="02020603050405020304" pitchFamily="18" charset="0"/>
              </a:rPr>
              <a:t>Legion removable window decal</a:t>
            </a:r>
          </a:p>
          <a:p>
            <a:pPr algn="l">
              <a:buFont typeface="Arial" panose="020B0604020202020204" pitchFamily="34" charset="0"/>
              <a:buChar char="•"/>
            </a:pPr>
            <a:r>
              <a:rPr lang="en-US" sz="4000" b="0" i="0" dirty="0">
                <a:solidFill>
                  <a:srgbClr val="333333"/>
                </a:solidFill>
                <a:effectLst/>
                <a:latin typeface="Times New Roman" panose="02020603050405020304" pitchFamily="18" charset="0"/>
                <a:cs typeface="Times New Roman" panose="02020603050405020304" pitchFamily="18" charset="0"/>
              </a:rPr>
              <a:t>Legion key ring</a:t>
            </a:r>
          </a:p>
        </p:txBody>
      </p:sp>
      <p:pic>
        <p:nvPicPr>
          <p:cNvPr id="7" name="Picture 2" descr="New Member Kit">
            <a:extLst>
              <a:ext uri="{FF2B5EF4-FFF2-40B4-BE49-F238E27FC236}">
                <a16:creationId xmlns:a16="http://schemas.microsoft.com/office/drawing/2014/main" id="{B92B44CB-C758-DF22-D2B4-686E0F006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308" y="3412273"/>
            <a:ext cx="7930590" cy="598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4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History</a:t>
            </a:r>
            <a:endParaRPr lang="en-US" sz="3600" b="1" dirty="0">
              <a:solidFill>
                <a:schemeClr val="bg1"/>
              </a:solidFill>
              <a:latin typeface="Avenir Next Demi Bold" panose="020B0503020202020204" pitchFamily="34" charset="0"/>
            </a:endParaRPr>
          </a:p>
        </p:txBody>
      </p:sp>
      <p:sp>
        <p:nvSpPr>
          <p:cNvPr id="3" name="TextBox 2">
            <a:extLst>
              <a:ext uri="{FF2B5EF4-FFF2-40B4-BE49-F238E27FC236}">
                <a16:creationId xmlns:a16="http://schemas.microsoft.com/office/drawing/2014/main" id="{1A0395D3-CE7B-0EE8-81F6-105FEF7EFD47}"/>
              </a:ext>
            </a:extLst>
          </p:cNvPr>
          <p:cNvSpPr txBox="1"/>
          <p:nvPr/>
        </p:nvSpPr>
        <p:spPr>
          <a:xfrm>
            <a:off x="0" y="2983974"/>
            <a:ext cx="10415239" cy="3785652"/>
          </a:xfrm>
          <a:prstGeom prst="rect">
            <a:avLst/>
          </a:prstGeom>
          <a:noFill/>
        </p:spPr>
        <p:txBody>
          <a:bodyPr wrap="square">
            <a:spAutoFit/>
          </a:bodyPr>
          <a:lstStyle/>
          <a:p>
            <a:pPr marL="571500" indent="-571500" algn="l">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Established in 1919</a:t>
            </a:r>
          </a:p>
          <a:p>
            <a:pPr marL="571500" indent="-571500" algn="l">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Almost 2 million members strong</a:t>
            </a:r>
          </a:p>
          <a:p>
            <a:pPr marL="571500" indent="-571500" algn="l">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Over 12,000 Posts around the world</a:t>
            </a:r>
          </a:p>
          <a:p>
            <a:pPr marL="571500" indent="-571500" algn="l">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Instrumental in creation of the GI Bill</a:t>
            </a:r>
          </a:p>
          <a:p>
            <a:pPr marL="571500" indent="-571500" algn="l">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Assisted with the creation of the VA</a:t>
            </a:r>
          </a:p>
          <a:p>
            <a:pPr marL="571500" indent="-571500" algn="l">
              <a:buFont typeface="Arial" panose="020B0604020202020204" pitchFamily="34" charset="0"/>
              <a:buChar char="•"/>
            </a:pPr>
            <a:r>
              <a:rPr lang="en-US" sz="4000" b="1" dirty="0">
                <a:solidFill>
                  <a:schemeClr val="tx1"/>
                </a:solidFill>
                <a:latin typeface="Times New Roman" panose="02020603050405020304" pitchFamily="18" charset="0"/>
                <a:cs typeface="Times New Roman" panose="02020603050405020304" pitchFamily="18" charset="0"/>
              </a:rPr>
              <a:t>Continued advocate for Veteran rights</a:t>
            </a:r>
          </a:p>
        </p:txBody>
      </p:sp>
      <p:pic>
        <p:nvPicPr>
          <p:cNvPr id="4" name="Picture 3">
            <a:extLst>
              <a:ext uri="{FF2B5EF4-FFF2-40B4-BE49-F238E27FC236}">
                <a16:creationId xmlns:a16="http://schemas.microsoft.com/office/drawing/2014/main" id="{FE557039-AD5C-3BCC-54AA-CCE5611C687B}"/>
              </a:ext>
            </a:extLst>
          </p:cNvPr>
          <p:cNvPicPr>
            <a:picLocks noChangeAspect="1"/>
          </p:cNvPicPr>
          <p:nvPr/>
        </p:nvPicPr>
        <p:blipFill>
          <a:blip r:embed="rId3"/>
          <a:stretch>
            <a:fillRect/>
          </a:stretch>
        </p:blipFill>
        <p:spPr>
          <a:xfrm>
            <a:off x="10415239" y="2983974"/>
            <a:ext cx="6325195" cy="3785652"/>
          </a:xfrm>
          <a:prstGeom prst="rect">
            <a:avLst/>
          </a:prstGeom>
        </p:spPr>
      </p:pic>
    </p:spTree>
    <p:extLst>
      <p:ext uri="{BB962C8B-B14F-4D97-AF65-F5344CB8AC3E}">
        <p14:creationId xmlns:p14="http://schemas.microsoft.com/office/powerpoint/2010/main" val="208169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Four Pillars</a:t>
            </a:r>
            <a:endParaRPr lang="en-US" sz="3600" b="1" dirty="0">
              <a:solidFill>
                <a:schemeClr val="bg1"/>
              </a:solidFill>
              <a:latin typeface="Avenir Next Demi Bold" panose="020B0503020202020204" pitchFamily="34" charset="0"/>
            </a:endParaRPr>
          </a:p>
        </p:txBody>
      </p:sp>
      <p:sp>
        <p:nvSpPr>
          <p:cNvPr id="3" name="TextBox 2">
            <a:extLst>
              <a:ext uri="{FF2B5EF4-FFF2-40B4-BE49-F238E27FC236}">
                <a16:creationId xmlns:a16="http://schemas.microsoft.com/office/drawing/2014/main" id="{6B3A8A9C-695F-BAFA-ECE3-C56E1787CBE3}"/>
              </a:ext>
            </a:extLst>
          </p:cNvPr>
          <p:cNvSpPr txBox="1"/>
          <p:nvPr/>
        </p:nvSpPr>
        <p:spPr>
          <a:xfrm>
            <a:off x="3049916" y="3585886"/>
            <a:ext cx="11240429" cy="3367268"/>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4000" b="1" i="0" u="none" strike="noStrike" kern="1200" cap="all"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Veterans Affairs &amp; Rehabilitation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4000" b="1" i="0" u="none" strike="noStrike" kern="1200" cap="all"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Children &amp; Youth</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4000" b="1" i="0" u="none" strike="noStrike" kern="1200" cap="all"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National Security</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4000" b="1" i="0" u="none" strike="noStrike" kern="1200" cap="all"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Americanism</a:t>
            </a:r>
          </a:p>
        </p:txBody>
      </p:sp>
    </p:spTree>
    <p:extLst>
      <p:ext uri="{BB962C8B-B14F-4D97-AF65-F5344CB8AC3E}">
        <p14:creationId xmlns:p14="http://schemas.microsoft.com/office/powerpoint/2010/main" val="214690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Service</a:t>
            </a:r>
            <a:endParaRPr lang="en-US" sz="3600" b="1" dirty="0">
              <a:solidFill>
                <a:schemeClr val="bg1"/>
              </a:solidFill>
              <a:latin typeface="Avenir Next Demi Bold" panose="020B0503020202020204" pitchFamily="34" charset="0"/>
            </a:endParaRPr>
          </a:p>
        </p:txBody>
      </p:sp>
      <p:pic>
        <p:nvPicPr>
          <p:cNvPr id="2" name="Content Placeholder 8" descr="A picture containing text, sky, outdoor, sign&#10;&#10;Description automatically generated">
            <a:extLst>
              <a:ext uri="{FF2B5EF4-FFF2-40B4-BE49-F238E27FC236}">
                <a16:creationId xmlns:a16="http://schemas.microsoft.com/office/drawing/2014/main" id="{2B25AD73-DEED-E017-8487-D151E2BDB664}"/>
              </a:ext>
            </a:extLst>
          </p:cNvPr>
          <p:cNvPicPr>
            <a:picLocks noGrp="1" noChangeAspect="1"/>
          </p:cNvPicPr>
          <p:nvPr>
            <p:ph sz="half" idx="1"/>
          </p:nvPr>
        </p:nvPicPr>
        <p:blipFill>
          <a:blip r:embed="rId3"/>
          <a:stretch>
            <a:fillRect/>
          </a:stretch>
        </p:blipFill>
        <p:spPr>
          <a:xfrm>
            <a:off x="526387" y="2307693"/>
            <a:ext cx="7673035" cy="5141321"/>
          </a:xfrm>
        </p:spPr>
      </p:pic>
      <p:pic>
        <p:nvPicPr>
          <p:cNvPr id="4" name="Content Placeholder 12" descr="A room with paintings on the wall&#10;&#10;Description automatically generated with low confidence">
            <a:extLst>
              <a:ext uri="{FF2B5EF4-FFF2-40B4-BE49-F238E27FC236}">
                <a16:creationId xmlns:a16="http://schemas.microsoft.com/office/drawing/2014/main" id="{5165E435-111E-F300-790F-C734BD3EAC8F}"/>
              </a:ext>
            </a:extLst>
          </p:cNvPr>
          <p:cNvPicPr>
            <a:picLocks noGrp="1" noChangeAspect="1"/>
          </p:cNvPicPr>
          <p:nvPr>
            <p:ph sz="half" idx="2"/>
          </p:nvPr>
        </p:nvPicPr>
        <p:blipFill>
          <a:blip r:embed="rId4"/>
          <a:stretch>
            <a:fillRect/>
          </a:stretch>
        </p:blipFill>
        <p:spPr>
          <a:xfrm>
            <a:off x="9701870" y="4471031"/>
            <a:ext cx="6674757" cy="4405340"/>
          </a:xfrm>
        </p:spPr>
      </p:pic>
    </p:spTree>
    <p:extLst>
      <p:ext uri="{BB962C8B-B14F-4D97-AF65-F5344CB8AC3E}">
        <p14:creationId xmlns:p14="http://schemas.microsoft.com/office/powerpoint/2010/main" val="127693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Communication</a:t>
            </a:r>
            <a:endParaRPr lang="en-US" sz="3600" b="1" dirty="0">
              <a:solidFill>
                <a:schemeClr val="bg1"/>
              </a:solidFill>
              <a:latin typeface="Avenir Next Demi Bold" panose="020B0503020202020204" pitchFamily="34" charset="0"/>
            </a:endParaRPr>
          </a:p>
        </p:txBody>
      </p:sp>
      <p:sp>
        <p:nvSpPr>
          <p:cNvPr id="4" name="TextBox 3">
            <a:extLst>
              <a:ext uri="{FF2B5EF4-FFF2-40B4-BE49-F238E27FC236}">
                <a16:creationId xmlns:a16="http://schemas.microsoft.com/office/drawing/2014/main" id="{0E03078C-E343-272B-905D-32A45B9D1EBF}"/>
              </a:ext>
            </a:extLst>
          </p:cNvPr>
          <p:cNvSpPr txBox="1"/>
          <p:nvPr/>
        </p:nvSpPr>
        <p:spPr>
          <a:xfrm>
            <a:off x="869796" y="1768697"/>
            <a:ext cx="16102360" cy="6834371"/>
          </a:xfrm>
          <a:prstGeom prst="rect">
            <a:avLst/>
          </a:prstGeom>
          <a:noFill/>
        </p:spPr>
        <p:txBody>
          <a:bodyPr wrap="square">
            <a:spAutoFit/>
          </a:bodyPr>
          <a:lstStyle/>
          <a:p>
            <a:pPr marL="0" marR="0" lvl="0" indent="-342900" algn="l" defTabSz="457200" rtl="0" eaLnBrk="1" fontAlgn="auto" latinLnBrk="0" hangingPunct="1">
              <a:lnSpc>
                <a:spcPct val="125000"/>
              </a:lnSpc>
              <a:spcBef>
                <a:spcPts val="0"/>
              </a:spcBef>
              <a:spcAft>
                <a:spcPts val="0"/>
              </a:spcAft>
              <a:buClr>
                <a:srgbClr val="002C54"/>
              </a:buClr>
              <a:buSzTx/>
              <a:buFont typeface="Wingdings" pitchFamily="2" charset="2"/>
              <a:buChar char="§"/>
              <a:tabLst/>
              <a:defRPr/>
            </a:pPr>
            <a:r>
              <a:rPr kumimoji="0" lang="en-US" sz="4000" b="1" i="0" u="sng" strike="noStrike" kern="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 Month:</a:t>
            </a:r>
            <a:endParaRPr kumimoji="0" lang="en-US" sz="4000" b="0" i="0" u="none" strike="noStrike" kern="1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25000"/>
              </a:lnSpc>
              <a:spcBef>
                <a:spcPts val="0"/>
              </a:spcBef>
              <a:spcAft>
                <a:spcPts val="0"/>
              </a:spcAft>
              <a:buClr>
                <a:srgbClr val="002C54"/>
              </a:buClr>
              <a:buSzTx/>
              <a:buFont typeface="Wingdings" pitchFamily="2" charset="2"/>
              <a:buNone/>
              <a:tabLst/>
              <a:defRPr/>
            </a:pPr>
            <a:r>
              <a:rPr kumimoji="0" lang="en-US" sz="4000" b="0" i="0" u="none" strike="noStrike" kern="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rPr>
              <a:t>Call from Post Commander - Email about post activities - Introduction to all post officers and key volunteers - myLegion.org</a:t>
            </a:r>
            <a:endParaRPr kumimoji="0" lang="en-US" sz="4000" b="0" i="0" u="none" strike="noStrike" kern="1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
                <a:srgbClr val="002C54"/>
              </a:buClr>
              <a:buSzTx/>
              <a:buFont typeface="Wingdings" pitchFamily="2" charset="2"/>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gn="l" defTabSz="457200" rtl="0" eaLnBrk="1" fontAlgn="auto" latinLnBrk="0" hangingPunct="1">
              <a:lnSpc>
                <a:spcPct val="125000"/>
              </a:lnSpc>
              <a:spcBef>
                <a:spcPts val="0"/>
              </a:spcBef>
              <a:spcAft>
                <a:spcPts val="0"/>
              </a:spcAft>
              <a:buClr>
                <a:srgbClr val="002C54"/>
              </a:buClr>
              <a:buSzTx/>
              <a:buFont typeface="Wingdings" pitchFamily="2" charset="2"/>
              <a:buChar char="§"/>
              <a:tabLst/>
              <a:defRPr/>
            </a:pPr>
            <a:r>
              <a:rPr kumimoji="0" lang="en-US" sz="4000" b="1" i="0" u="sng" strike="noStrike" kern="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rPr>
              <a:t>Second-Third Month:</a:t>
            </a:r>
            <a:endParaRPr kumimoji="0" lang="en-US" sz="4000" b="0" i="0" u="none" strike="noStrike" kern="1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25000"/>
              </a:lnSpc>
              <a:spcBef>
                <a:spcPts val="0"/>
              </a:spcBef>
              <a:spcAft>
                <a:spcPts val="0"/>
              </a:spcAft>
              <a:buClr>
                <a:srgbClr val="002C54"/>
              </a:buClr>
              <a:buSzTx/>
              <a:buFont typeface="Wingdings" pitchFamily="2" charset="2"/>
              <a:buNone/>
              <a:tabLst/>
              <a:defRPr/>
            </a:pPr>
            <a:r>
              <a:rPr kumimoji="0" lang="en-US" sz="4000" b="0" i="0" u="none" strike="noStrike" kern="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rPr>
              <a:t>Commander/Adjutant sit with the member at meetings/events </a:t>
            </a:r>
            <a:endParaRPr kumimoji="0" lang="en-US" sz="4000" b="0" i="0" u="none" strike="noStrike" kern="1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25000"/>
              </a:lnSpc>
              <a:spcBef>
                <a:spcPts val="0"/>
              </a:spcBef>
              <a:spcAft>
                <a:spcPts val="0"/>
              </a:spcAft>
              <a:buClr>
                <a:srgbClr val="002C54"/>
              </a:buClr>
              <a:buSzTx/>
              <a:buFont typeface="Wingdings" pitchFamily="2" charset="2"/>
              <a:buNone/>
              <a:tabLst/>
              <a:defRPr/>
            </a:pPr>
            <a:r>
              <a:rPr kumimoji="0" lang="en-US" sz="4000" b="0" i="0" u="none" strike="noStrike" kern="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rPr>
              <a:t>Invite the new member to participate in post activities </a:t>
            </a:r>
          </a:p>
          <a:p>
            <a:pPr marL="0" marR="0" lvl="0" indent="0" algn="l" defTabSz="457200" rtl="0" eaLnBrk="1" fontAlgn="auto" latinLnBrk="0" hangingPunct="1">
              <a:lnSpc>
                <a:spcPct val="125000"/>
              </a:lnSpc>
              <a:spcBef>
                <a:spcPts val="0"/>
              </a:spcBef>
              <a:spcAft>
                <a:spcPts val="0"/>
              </a:spcAft>
              <a:buClr>
                <a:srgbClr val="002C54"/>
              </a:buClr>
              <a:buSzTx/>
              <a:buFont typeface="Wingdings" pitchFamily="2" charset="2"/>
              <a:buNone/>
              <a:tabLst/>
              <a:defRPr/>
            </a:pPr>
            <a:endParaRPr kumimoji="0" lang="en-US" sz="4000" b="0" i="0" u="none" strike="noStrike" kern="1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25000"/>
              </a:lnSpc>
              <a:spcBef>
                <a:spcPts val="0"/>
              </a:spcBef>
              <a:spcAft>
                <a:spcPts val="0"/>
              </a:spcAft>
              <a:buClr>
                <a:srgbClr val="002C54"/>
              </a:buClr>
              <a:buSzTx/>
              <a:buFont typeface="Wingdings" pitchFamily="2" charset="2"/>
              <a:buNone/>
              <a:tabLst/>
              <a:defRPr/>
            </a:pPr>
            <a:r>
              <a:rPr kumimoji="0" lang="en-US" sz="4000" b="0" i="0" u="none" strike="noStrike" kern="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rPr>
              <a:t>Explain renewal process so member understands the system</a:t>
            </a:r>
            <a:endParaRPr kumimoji="0" lang="en-US" sz="4000" b="0" i="0" u="none" strike="noStrike" kern="1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23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7">
            <a:extLst>
              <a:ext uri="{FF2B5EF4-FFF2-40B4-BE49-F238E27FC236}">
                <a16:creationId xmlns:a16="http://schemas.microsoft.com/office/drawing/2014/main" id="{D5381546-0ADB-9A12-D80C-5DB7740B8F2A}"/>
              </a:ext>
            </a:extLst>
          </p:cNvPr>
          <p:cNvSpPr txBox="1"/>
          <p:nvPr/>
        </p:nvSpPr>
        <p:spPr>
          <a:xfrm>
            <a:off x="10619526" y="6201602"/>
            <a:ext cx="6296874" cy="1594861"/>
          </a:xfrm>
          <a:prstGeom prst="rect">
            <a:avLst/>
          </a:prstGeom>
          <a:noFill/>
          <a:ln>
            <a:noFill/>
          </a:ln>
        </p:spPr>
        <p:txBody>
          <a:bodyPr wrap="square" lIns="91425" tIns="45700" rIns="91425" bIns="45700" anchor="b" anchorCtr="0">
            <a:noAutofit/>
          </a:bodyPr>
          <a:lstStyle/>
          <a:p>
            <a:pPr marL="0" marR="0" lvl="0" indent="0" algn="l" rtl="0">
              <a:spcBef>
                <a:spcPts val="0"/>
              </a:spcBef>
              <a:buNone/>
            </a:pPr>
            <a:r>
              <a:rPr lang="en-ID" sz="4000" b="1" dirty="0">
                <a:solidFill>
                  <a:srgbClr val="1B3C6E"/>
                </a:solidFill>
                <a:latin typeface="Montserrat"/>
                <a:ea typeface="Montserrat"/>
                <a:cs typeface="Montserrat"/>
                <a:sym typeface="Montserrat"/>
              </a:rPr>
              <a:t>SCAN THE CODE</a:t>
            </a:r>
          </a:p>
        </p:txBody>
      </p:sp>
      <p:sp>
        <p:nvSpPr>
          <p:cNvPr id="5" name="Shape 272">
            <a:extLst>
              <a:ext uri="{FF2B5EF4-FFF2-40B4-BE49-F238E27FC236}">
                <a16:creationId xmlns:a16="http://schemas.microsoft.com/office/drawing/2014/main" id="{2DD066A3-B10E-4C32-BC8B-2E8EBE1EA948}"/>
              </a:ext>
            </a:extLst>
          </p:cNvPr>
          <p:cNvSpPr txBox="1"/>
          <p:nvPr/>
        </p:nvSpPr>
        <p:spPr>
          <a:xfrm>
            <a:off x="9196148" y="3251765"/>
            <a:ext cx="7211553" cy="3250070"/>
          </a:xfrm>
          <a:prstGeom prst="rect">
            <a:avLst/>
          </a:prstGeom>
          <a:noFill/>
          <a:ln>
            <a:noFill/>
          </a:ln>
        </p:spPr>
        <p:txBody>
          <a:bodyPr wrap="square" lIns="0" tIns="45700" rIns="91425" bIns="45700" anchor="t" anchorCtr="0">
            <a:noAutofit/>
          </a:bodyPr>
          <a:lstStyle/>
          <a:p>
            <a:pPr lvl="0">
              <a:lnSpc>
                <a:spcPct val="150000"/>
              </a:lnSpc>
            </a:pPr>
            <a:r>
              <a:rPr lang="en-ID" sz="3000" dirty="0">
                <a:solidFill>
                  <a:schemeClr val="tx1"/>
                </a:solidFill>
                <a:latin typeface="Montserrat" pitchFamily="2" charset="77"/>
                <a:ea typeface="Roboto"/>
                <a:cs typeface="Roboto"/>
                <a:sym typeface="Roboto"/>
              </a:rPr>
              <a:t>Use your smartphone camera to scan the code and access the presentations and other documents presented during the workshop.</a:t>
            </a:r>
          </a:p>
        </p:txBody>
      </p:sp>
      <p:pic>
        <p:nvPicPr>
          <p:cNvPr id="6" name="Picture 5">
            <a:extLst>
              <a:ext uri="{FF2B5EF4-FFF2-40B4-BE49-F238E27FC236}">
                <a16:creationId xmlns:a16="http://schemas.microsoft.com/office/drawing/2014/main" id="{11EE7A3A-C5E0-24D6-70C7-E501FD654A00}"/>
              </a:ext>
            </a:extLst>
          </p:cNvPr>
          <p:cNvPicPr>
            <a:picLocks noChangeAspect="1"/>
          </p:cNvPicPr>
          <p:nvPr/>
        </p:nvPicPr>
        <p:blipFill rotWithShape="1">
          <a:blip r:embed="rId2"/>
          <a:srcRect l="10215" t="8965" r="10671" b="9723"/>
          <a:stretch/>
        </p:blipFill>
        <p:spPr>
          <a:xfrm>
            <a:off x="932562" y="2058735"/>
            <a:ext cx="6846955" cy="7037140"/>
          </a:xfrm>
          <a:prstGeom prst="rect">
            <a:avLst/>
          </a:prstGeom>
          <a:solidFill>
            <a:schemeClr val="lt1"/>
          </a:solidFill>
        </p:spPr>
      </p:pic>
      <p:sp>
        <p:nvSpPr>
          <p:cNvPr id="7" name="Shape 557">
            <a:extLst>
              <a:ext uri="{FF2B5EF4-FFF2-40B4-BE49-F238E27FC236}">
                <a16:creationId xmlns:a16="http://schemas.microsoft.com/office/drawing/2014/main" id="{65B173BE-685E-7F13-E5A5-B4FA6A7851D6}"/>
              </a:ext>
            </a:extLst>
          </p:cNvPr>
          <p:cNvSpPr txBox="1"/>
          <p:nvPr/>
        </p:nvSpPr>
        <p:spPr>
          <a:xfrm>
            <a:off x="2158096" y="1272009"/>
            <a:ext cx="13024070" cy="1170144"/>
          </a:xfrm>
          <a:prstGeom prst="rect">
            <a:avLst/>
          </a:prstGeom>
          <a:noFill/>
          <a:ln>
            <a:noFill/>
          </a:ln>
        </p:spPr>
        <p:txBody>
          <a:bodyPr wrap="square" lIns="91425" tIns="45700" rIns="91425" bIns="45700" anchor="b" anchorCtr="0">
            <a:noAutofit/>
          </a:bodyPr>
          <a:lstStyle/>
          <a:p>
            <a:pPr marL="0" marR="0" lvl="0" indent="0" algn="ctr" rtl="0">
              <a:spcBef>
                <a:spcPts val="0"/>
              </a:spcBef>
              <a:buNone/>
            </a:pPr>
            <a:r>
              <a:rPr lang="en-ID" sz="4000" b="1" dirty="0">
                <a:solidFill>
                  <a:srgbClr val="1B3C6E"/>
                </a:solidFill>
                <a:latin typeface="Montserrat"/>
                <a:ea typeface="Montserrat"/>
                <a:cs typeface="Montserrat"/>
                <a:sym typeface="Montserrat"/>
              </a:rPr>
              <a:t>2023 Membership Workshop Dropbox</a:t>
            </a:r>
          </a:p>
        </p:txBody>
      </p:sp>
      <p:sp>
        <p:nvSpPr>
          <p:cNvPr id="8" name="Rectangle 7">
            <a:extLst>
              <a:ext uri="{FF2B5EF4-FFF2-40B4-BE49-F238E27FC236}">
                <a16:creationId xmlns:a16="http://schemas.microsoft.com/office/drawing/2014/main" id="{51A3E24E-B186-3436-EA21-876365A3D8A3}"/>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9" name="TextBox 8">
            <a:extLst>
              <a:ext uri="{FF2B5EF4-FFF2-40B4-BE49-F238E27FC236}">
                <a16:creationId xmlns:a16="http://schemas.microsoft.com/office/drawing/2014/main" id="{30AD706F-2045-CF1E-1580-1FE0D4CE6D19}"/>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b="1" dirty="0">
                <a:solidFill>
                  <a:schemeClr val="bg1"/>
                </a:solidFill>
                <a:latin typeface="Avenir Next Ultra Light" panose="020B0203020202020204" pitchFamily="34" charset="77"/>
              </a:rPr>
              <a:t>RESOURCES</a:t>
            </a:r>
            <a:endParaRPr lang="en-US" sz="3600" b="1" dirty="0">
              <a:solidFill>
                <a:schemeClr val="bg1"/>
              </a:solidFill>
              <a:latin typeface="Avenir Next Demi Bold" panose="020B0503020202020204" pitchFamily="34" charset="0"/>
            </a:endParaRPr>
          </a:p>
        </p:txBody>
      </p:sp>
    </p:spTree>
    <p:extLst>
      <p:ext uri="{BB962C8B-B14F-4D97-AF65-F5344CB8AC3E}">
        <p14:creationId xmlns:p14="http://schemas.microsoft.com/office/powerpoint/2010/main" val="36470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50CAF-73B5-2A60-EE32-24CAC512FFC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5500F9F0-158E-0E12-4FF6-ABC54A896C3E}"/>
              </a:ext>
            </a:extLst>
          </p:cNvPr>
          <p:cNvSpPr/>
          <p:nvPr/>
        </p:nvSpPr>
        <p:spPr>
          <a:xfrm rot="16200000">
            <a:off x="9853367" y="765854"/>
            <a:ext cx="5190951"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8" name="TextBox 7">
            <a:extLst>
              <a:ext uri="{FF2B5EF4-FFF2-40B4-BE49-F238E27FC236}">
                <a16:creationId xmlns:a16="http://schemas.microsoft.com/office/drawing/2014/main" id="{033B6D06-C821-8FE7-44BE-148E33B11C4E}"/>
              </a:ext>
            </a:extLst>
          </p:cNvPr>
          <p:cNvSpPr txBox="1"/>
          <p:nvPr/>
        </p:nvSpPr>
        <p:spPr>
          <a:xfrm>
            <a:off x="8232864" y="406355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kern="1200" dirty="0">
                <a:solidFill>
                  <a:schemeClr val="bg1"/>
                </a:solidFill>
                <a:latin typeface="Avenir Next Demi Bold" panose="020B0503020202020204" pitchFamily="34" charset="0"/>
              </a:rPr>
              <a:t>Welcoming New Members</a:t>
            </a:r>
          </a:p>
        </p:txBody>
      </p:sp>
      <p:sp>
        <p:nvSpPr>
          <p:cNvPr id="9" name="TextBox 8">
            <a:extLst>
              <a:ext uri="{FF2B5EF4-FFF2-40B4-BE49-F238E27FC236}">
                <a16:creationId xmlns:a16="http://schemas.microsoft.com/office/drawing/2014/main" id="{BEC00DEB-2774-D8DF-6986-ACF50E353EEC}"/>
              </a:ext>
            </a:extLst>
          </p:cNvPr>
          <p:cNvSpPr txBox="1"/>
          <p:nvPr/>
        </p:nvSpPr>
        <p:spPr>
          <a:xfrm>
            <a:off x="8232864" y="5018411"/>
            <a:ext cx="6110868" cy="3539430"/>
          </a:xfrm>
          <a:prstGeom prst="rect">
            <a:avLst/>
          </a:prstGeom>
          <a:noFill/>
        </p:spPr>
        <p:txBody>
          <a:bodyPr wrap="square" rtlCol="0">
            <a:spAutoFit/>
          </a:bodyPr>
          <a:lstStyle/>
          <a:p>
            <a:pPr algn="l"/>
            <a:r>
              <a:rPr lang="en-US" sz="2800" b="1" kern="1200" dirty="0">
                <a:solidFill>
                  <a:schemeClr val="bg1"/>
                </a:solidFill>
                <a:latin typeface="Avenir Next Ultra Light" panose="020B0203020202020204" pitchFamily="34" charset="77"/>
              </a:rPr>
              <a:t>First Impressions Matter</a:t>
            </a:r>
            <a:br>
              <a:rPr lang="en-US" sz="2800" b="1" kern="1200" dirty="0">
                <a:solidFill>
                  <a:schemeClr val="bg1"/>
                </a:solidFill>
                <a:latin typeface="Avenir Next Ultra Light" panose="020B0203020202020204" pitchFamily="34" charset="77"/>
              </a:rPr>
            </a:br>
            <a:endParaRPr lang="en-US" sz="2800" b="1" kern="1200" dirty="0">
              <a:solidFill>
                <a:schemeClr val="bg1"/>
              </a:solidFill>
              <a:latin typeface="Avenir Next Ultra Light" panose="020B0203020202020204" pitchFamily="34" charset="77"/>
            </a:endParaRPr>
          </a:p>
          <a:p>
            <a:pPr algn="l"/>
            <a:r>
              <a:rPr lang="en-US" sz="2800" b="1" i="1" kern="1200" dirty="0">
                <a:solidFill>
                  <a:schemeClr val="bg1"/>
                </a:solidFill>
                <a:latin typeface="Avenir Next Ultra Light" panose="020B0203020202020204" pitchFamily="34" charset="77"/>
              </a:rPr>
              <a:t>Dr Bobbi Kimmel (AZ)</a:t>
            </a:r>
          </a:p>
          <a:p>
            <a:pPr algn="l"/>
            <a:r>
              <a:rPr lang="en-US" sz="2800" b="1" i="1" kern="1200" dirty="0">
                <a:solidFill>
                  <a:schemeClr val="bg1"/>
                </a:solidFill>
                <a:latin typeface="Avenir Next Ultra Light" panose="020B0203020202020204" pitchFamily="34" charset="77"/>
              </a:rPr>
              <a:t>Department Vice Commander, Area B</a:t>
            </a:r>
          </a:p>
          <a:p>
            <a:pPr algn="l"/>
            <a:endParaRPr lang="en-US" sz="2800" b="1" i="1" kern="1200" dirty="0">
              <a:solidFill>
                <a:schemeClr val="bg1"/>
              </a:solidFill>
              <a:latin typeface="Avenir Next Ultra Light" panose="020B0203020202020204" pitchFamily="34" charset="77"/>
            </a:endParaRPr>
          </a:p>
          <a:p>
            <a:pPr algn="l"/>
            <a:r>
              <a:rPr lang="en-US" sz="2800" b="1" i="1" kern="1200" dirty="0">
                <a:solidFill>
                  <a:schemeClr val="bg1"/>
                </a:solidFill>
                <a:latin typeface="Avenir Next Ultra Light" panose="020B0203020202020204" pitchFamily="34" charset="77"/>
              </a:rPr>
              <a:t>Ace Tounsel (AZ)</a:t>
            </a:r>
          </a:p>
          <a:p>
            <a:pPr algn="l"/>
            <a:r>
              <a:rPr lang="en-US" sz="2800" b="1" i="1" kern="1200" dirty="0">
                <a:solidFill>
                  <a:schemeClr val="bg1"/>
                </a:solidFill>
                <a:latin typeface="Avenir Next Ultra Light" panose="020B0203020202020204" pitchFamily="34" charset="77"/>
              </a:rPr>
              <a:t>Department Vice Commander, Area A</a:t>
            </a:r>
          </a:p>
          <a:p>
            <a:pPr algn="l"/>
            <a:endParaRPr lang="en-US" sz="2800" i="1" kern="1200" dirty="0">
              <a:solidFill>
                <a:schemeClr val="bg1"/>
              </a:solidFill>
              <a:latin typeface="Avenir Next Ultra Light" panose="020B0203020202020204" pitchFamily="34" charset="77"/>
            </a:endParaRPr>
          </a:p>
        </p:txBody>
      </p:sp>
      <p:pic>
        <p:nvPicPr>
          <p:cNvPr id="12" name="Picture 11">
            <a:extLst>
              <a:ext uri="{FF2B5EF4-FFF2-40B4-BE49-F238E27FC236}">
                <a16:creationId xmlns:a16="http://schemas.microsoft.com/office/drawing/2014/main" id="{61F20C3A-F86B-4EDF-07D7-63B06A305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2" name="TextBox 1">
            <a:extLst>
              <a:ext uri="{FF2B5EF4-FFF2-40B4-BE49-F238E27FC236}">
                <a16:creationId xmlns:a16="http://schemas.microsoft.com/office/drawing/2014/main" id="{096AA112-9828-8BE2-717D-3B2DAA7E30FA}"/>
              </a:ext>
            </a:extLst>
          </p:cNvPr>
          <p:cNvSpPr txBox="1"/>
          <p:nvPr/>
        </p:nvSpPr>
        <p:spPr>
          <a:xfrm>
            <a:off x="666151" y="5818609"/>
            <a:ext cx="6332183" cy="1107996"/>
          </a:xfrm>
          <a:prstGeom prst="rect">
            <a:avLst/>
          </a:prstGeom>
          <a:noFill/>
        </p:spPr>
        <p:txBody>
          <a:bodyPr wrap="none" rtlCol="0">
            <a:spAutoFit/>
          </a:bodyPr>
          <a:lstStyle/>
          <a:p>
            <a:r>
              <a:rPr lang="en-US" sz="6600" dirty="0">
                <a:solidFill>
                  <a:schemeClr val="tx2">
                    <a:lumMod val="75000"/>
                  </a:schemeClr>
                </a:solidFill>
                <a:latin typeface="+mj-lt"/>
              </a:rPr>
              <a:t>Any Questions?</a:t>
            </a:r>
          </a:p>
        </p:txBody>
      </p:sp>
    </p:spTree>
    <p:extLst>
      <p:ext uri="{BB962C8B-B14F-4D97-AF65-F5344CB8AC3E}">
        <p14:creationId xmlns:p14="http://schemas.microsoft.com/office/powerpoint/2010/main" val="415967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First Impressions</a:t>
            </a:r>
            <a:endParaRPr lang="en-US" sz="3600" b="1" dirty="0">
              <a:solidFill>
                <a:schemeClr val="bg1"/>
              </a:solidFill>
              <a:latin typeface="Avenir Next Demi Bold" panose="020B0503020202020204" pitchFamily="34" charset="0"/>
            </a:endParaRPr>
          </a:p>
        </p:txBody>
      </p:sp>
      <p:pic>
        <p:nvPicPr>
          <p:cNvPr id="2" name="Picture 2" descr="Excited woman with amazed facial expressions, keep hands near face, dressed  in casual striped clothes, model against white background. Photo of joyful  female spreads palms, has happy expression Stock Photo | Adobe">
            <a:extLst>
              <a:ext uri="{FF2B5EF4-FFF2-40B4-BE49-F238E27FC236}">
                <a16:creationId xmlns:a16="http://schemas.microsoft.com/office/drawing/2014/main" id="{7A8258B4-C1CC-C6F4-E297-62DCEEA28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637" y="1528192"/>
            <a:ext cx="5085198" cy="3383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BA45A4-DB66-EE64-82BB-CD05057CA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189" y="688405"/>
            <a:ext cx="4189552" cy="4170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133,800+ Confused Facial Expression Stock Photos, Pictures &amp; Royalty-Free  Images - iStock | Confused face, Angry facial expression">
            <a:extLst>
              <a:ext uri="{FF2B5EF4-FFF2-40B4-BE49-F238E27FC236}">
                <a16:creationId xmlns:a16="http://schemas.microsoft.com/office/drawing/2014/main" id="{26F9C266-DB56-5B77-77E6-B113C628F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723" y="5266684"/>
            <a:ext cx="5771027" cy="38403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ading Facial Expressions: 7 Expressions, Interpret Them">
            <a:extLst>
              <a:ext uri="{FF2B5EF4-FFF2-40B4-BE49-F238E27FC236}">
                <a16:creationId xmlns:a16="http://schemas.microsoft.com/office/drawing/2014/main" id="{D0EA5073-98FC-1286-18F7-52C376203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6683" y="5661335"/>
            <a:ext cx="5177972" cy="344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2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How about you?</a:t>
            </a:r>
            <a:endParaRPr lang="en-US" sz="3600" b="1" dirty="0">
              <a:solidFill>
                <a:schemeClr val="bg1"/>
              </a:solidFill>
              <a:latin typeface="Avenir Next Demi Bold" panose="020B0503020202020204" pitchFamily="34" charset="0"/>
            </a:endParaRPr>
          </a:p>
        </p:txBody>
      </p:sp>
      <p:pic>
        <p:nvPicPr>
          <p:cNvPr id="3" name="Picture 2" descr="BK Blog | How to Stare at Someone Unashamedly by Jeevan Sivasubramaniam">
            <a:extLst>
              <a:ext uri="{FF2B5EF4-FFF2-40B4-BE49-F238E27FC236}">
                <a16:creationId xmlns:a16="http://schemas.microsoft.com/office/drawing/2014/main" id="{0131932D-16B0-7C0B-80BC-E51F91D6C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6" y="2116963"/>
            <a:ext cx="4306511" cy="3213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D1B883-1F18-2CAA-6034-206B8D9CB340}"/>
              </a:ext>
            </a:extLst>
          </p:cNvPr>
          <p:cNvPicPr>
            <a:picLocks noChangeAspect="1"/>
          </p:cNvPicPr>
          <p:nvPr/>
        </p:nvPicPr>
        <p:blipFill>
          <a:blip r:embed="rId4"/>
          <a:stretch>
            <a:fillRect/>
          </a:stretch>
        </p:blipFill>
        <p:spPr>
          <a:xfrm>
            <a:off x="5319391" y="4719519"/>
            <a:ext cx="7075956" cy="4720160"/>
          </a:xfrm>
          <a:prstGeom prst="rect">
            <a:avLst/>
          </a:prstGeom>
        </p:spPr>
      </p:pic>
      <p:pic>
        <p:nvPicPr>
          <p:cNvPr id="10" name="Picture 6" descr="Evil Eye GIFs - Get the best GIF on GIPHY">
            <a:extLst>
              <a:ext uri="{FF2B5EF4-FFF2-40B4-BE49-F238E27FC236}">
                <a16:creationId xmlns:a16="http://schemas.microsoft.com/office/drawing/2014/main" id="{0E81D5D3-B624-8101-8568-E0A4A92D030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75688" y="1280712"/>
            <a:ext cx="4562119" cy="325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85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Welcome them</a:t>
            </a:r>
            <a:endParaRPr lang="en-US" sz="3600" b="1" dirty="0">
              <a:solidFill>
                <a:schemeClr val="bg1"/>
              </a:solidFill>
              <a:latin typeface="Avenir Next Demi Bold" panose="020B0503020202020204" pitchFamily="34" charset="0"/>
            </a:endParaRPr>
          </a:p>
        </p:txBody>
      </p:sp>
      <p:pic>
        <p:nvPicPr>
          <p:cNvPr id="2" name="Picture 2" descr="2019 American Legion Legacy Run - Day 5 | The American Legion">
            <a:extLst>
              <a:ext uri="{FF2B5EF4-FFF2-40B4-BE49-F238E27FC236}">
                <a16:creationId xmlns:a16="http://schemas.microsoft.com/office/drawing/2014/main" id="{ED7F3EF5-B0F0-3E41-8AC6-EA1D921AC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1632532"/>
            <a:ext cx="4869446" cy="32442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uffalo Center Veterans Honored From the Heart | Buffalo, NY Patch">
            <a:extLst>
              <a:ext uri="{FF2B5EF4-FFF2-40B4-BE49-F238E27FC236}">
                <a16:creationId xmlns:a16="http://schemas.microsoft.com/office/drawing/2014/main" id="{718D81A9-0233-C446-4C8B-5CB8E71B9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061" y="5158178"/>
            <a:ext cx="5307690" cy="39807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eteran receives help to fix fire-damaged home | Regional news |  wiscnews.com">
            <a:extLst>
              <a:ext uri="{FF2B5EF4-FFF2-40B4-BE49-F238E27FC236}">
                <a16:creationId xmlns:a16="http://schemas.microsoft.com/office/drawing/2014/main" id="{84F2ED5F-5DAE-95D7-2DDF-DEF735408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9594" y="638391"/>
            <a:ext cx="5506527" cy="423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Engage Them</a:t>
            </a:r>
            <a:endParaRPr lang="en-US" sz="3600" b="1" dirty="0">
              <a:solidFill>
                <a:schemeClr val="bg1"/>
              </a:solidFill>
              <a:latin typeface="Avenir Next Demi Bold" panose="020B0503020202020204" pitchFamily="34" charset="0"/>
            </a:endParaRPr>
          </a:p>
        </p:txBody>
      </p:sp>
      <p:sp>
        <p:nvSpPr>
          <p:cNvPr id="2" name="Content Placeholder 2">
            <a:extLst>
              <a:ext uri="{FF2B5EF4-FFF2-40B4-BE49-F238E27FC236}">
                <a16:creationId xmlns:a16="http://schemas.microsoft.com/office/drawing/2014/main" id="{0AB153D7-C64D-BEFB-8579-6D3D53013F3D}"/>
              </a:ext>
            </a:extLst>
          </p:cNvPr>
          <p:cNvSpPr>
            <a:spLocks noGrp="1"/>
          </p:cNvSpPr>
          <p:nvPr>
            <p:ph idx="1"/>
          </p:nvPr>
        </p:nvSpPr>
        <p:spPr>
          <a:xfrm>
            <a:off x="1795464" y="2207941"/>
            <a:ext cx="6255716" cy="3929373"/>
          </a:xfrm>
        </p:spPr>
        <p:txBody>
          <a:bodyPr>
            <a:normAutofit fontScale="92500" lnSpcReduction="10000"/>
          </a:bodyPr>
          <a:lstStyle/>
          <a:p>
            <a:r>
              <a:rPr lang="en-US" sz="4300" b="1" dirty="0">
                <a:latin typeface="Times New Roman" panose="02020603050405020304" pitchFamily="18" charset="0"/>
                <a:cs typeface="Times New Roman" panose="02020603050405020304" pitchFamily="18" charset="0"/>
              </a:rPr>
              <a:t>Oratorical</a:t>
            </a:r>
          </a:p>
          <a:p>
            <a:r>
              <a:rPr lang="en-US" sz="4300" b="1" dirty="0">
                <a:latin typeface="Times New Roman" panose="02020603050405020304" pitchFamily="18" charset="0"/>
                <a:cs typeface="Times New Roman" panose="02020603050405020304" pitchFamily="18" charset="0"/>
              </a:rPr>
              <a:t>Junior Shooting</a:t>
            </a:r>
          </a:p>
          <a:p>
            <a:r>
              <a:rPr lang="en-US" sz="4300" b="1" dirty="0">
                <a:latin typeface="Times New Roman" panose="02020603050405020304" pitchFamily="18" charset="0"/>
                <a:cs typeface="Times New Roman" panose="02020603050405020304" pitchFamily="18" charset="0"/>
              </a:rPr>
              <a:t>Scholarships</a:t>
            </a:r>
          </a:p>
          <a:p>
            <a:r>
              <a:rPr lang="en-US" sz="4300" b="1" dirty="0">
                <a:latin typeface="Times New Roman" panose="02020603050405020304" pitchFamily="18" charset="0"/>
                <a:cs typeface="Times New Roman" panose="02020603050405020304" pitchFamily="18" charset="0"/>
              </a:rPr>
              <a:t>Baseball</a:t>
            </a:r>
          </a:p>
          <a:p>
            <a:r>
              <a:rPr lang="en-US" sz="4300" b="1" dirty="0">
                <a:latin typeface="Times New Roman" panose="02020603050405020304" pitchFamily="18" charset="0"/>
                <a:cs typeface="Times New Roman" panose="02020603050405020304" pitchFamily="18" charset="0"/>
              </a:rPr>
              <a:t>Flag retirement</a:t>
            </a:r>
          </a:p>
          <a:p>
            <a:r>
              <a:rPr lang="en-US" sz="4300" b="1" dirty="0">
                <a:latin typeface="Times New Roman" panose="02020603050405020304" pitchFamily="18" charset="0"/>
                <a:cs typeface="Times New Roman" panose="02020603050405020304" pitchFamily="18" charset="0"/>
              </a:rPr>
              <a:t>Memorial Day program</a:t>
            </a:r>
          </a:p>
          <a:p>
            <a:endParaRPr lang="en-US" dirty="0"/>
          </a:p>
        </p:txBody>
      </p:sp>
      <p:sp>
        <p:nvSpPr>
          <p:cNvPr id="3" name="Content Placeholder 2">
            <a:extLst>
              <a:ext uri="{FF2B5EF4-FFF2-40B4-BE49-F238E27FC236}">
                <a16:creationId xmlns:a16="http://schemas.microsoft.com/office/drawing/2014/main" id="{C725678B-5018-5FD7-9D72-BDB4D4FA11C5}"/>
              </a:ext>
            </a:extLst>
          </p:cNvPr>
          <p:cNvSpPr txBox="1">
            <a:spLocks/>
          </p:cNvSpPr>
          <p:nvPr/>
        </p:nvSpPr>
        <p:spPr>
          <a:xfrm>
            <a:off x="8670131" y="2207941"/>
            <a:ext cx="7722161" cy="5452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b="1" dirty="0">
                <a:latin typeface="Times New Roman" panose="02020603050405020304" pitchFamily="18" charset="0"/>
                <a:cs typeface="Times New Roman" panose="02020603050405020304" pitchFamily="18" charset="0"/>
              </a:rPr>
              <a:t>Scouting programs</a:t>
            </a:r>
          </a:p>
          <a:p>
            <a:r>
              <a:rPr lang="en-US" sz="4000" b="1" dirty="0">
                <a:latin typeface="Times New Roman" panose="02020603050405020304" pitchFamily="18" charset="0"/>
                <a:cs typeface="Times New Roman" panose="02020603050405020304" pitchFamily="18" charset="0"/>
              </a:rPr>
              <a:t>Boys State</a:t>
            </a:r>
          </a:p>
          <a:p>
            <a:r>
              <a:rPr lang="en-US" sz="4000" b="1" dirty="0">
                <a:latin typeface="Times New Roman" panose="02020603050405020304" pitchFamily="18" charset="0"/>
                <a:cs typeface="Times New Roman" panose="02020603050405020304" pitchFamily="18" charset="0"/>
              </a:rPr>
              <a:t>Youth Cadet Law Enforcement</a:t>
            </a:r>
          </a:p>
          <a:p>
            <a:r>
              <a:rPr lang="en-US" sz="4000" b="1" dirty="0">
                <a:latin typeface="Times New Roman" panose="02020603050405020304" pitchFamily="18" charset="0"/>
                <a:cs typeface="Times New Roman" panose="02020603050405020304" pitchFamily="18" charset="0"/>
              </a:rPr>
              <a:t>Baseball</a:t>
            </a:r>
          </a:p>
          <a:p>
            <a:r>
              <a:rPr lang="en-US" sz="4000" b="1" dirty="0">
                <a:latin typeface="Times New Roman" panose="02020603050405020304" pitchFamily="18" charset="0"/>
                <a:cs typeface="Times New Roman" panose="02020603050405020304" pitchFamily="18" charset="0"/>
              </a:rPr>
              <a:t>Veterans Day program</a:t>
            </a:r>
          </a:p>
          <a:p>
            <a:endParaRPr lang="en-US" dirty="0"/>
          </a:p>
        </p:txBody>
      </p:sp>
    </p:spTree>
    <p:extLst>
      <p:ext uri="{BB962C8B-B14F-4D97-AF65-F5344CB8AC3E}">
        <p14:creationId xmlns:p14="http://schemas.microsoft.com/office/powerpoint/2010/main" val="196283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Basic Training</a:t>
            </a:r>
            <a:endParaRPr lang="en-US" sz="3600" b="1" dirty="0">
              <a:solidFill>
                <a:schemeClr val="bg1"/>
              </a:solidFill>
              <a:latin typeface="Avenir Next Demi Bold" panose="020B0503020202020204" pitchFamily="34" charset="0"/>
            </a:endParaRPr>
          </a:p>
        </p:txBody>
      </p:sp>
      <p:pic>
        <p:nvPicPr>
          <p:cNvPr id="2" name="Content Placeholder 4">
            <a:extLst>
              <a:ext uri="{FF2B5EF4-FFF2-40B4-BE49-F238E27FC236}">
                <a16:creationId xmlns:a16="http://schemas.microsoft.com/office/drawing/2014/main" id="{667BCDD4-5BB9-837C-0F5C-D05840BB8A3E}"/>
              </a:ext>
            </a:extLst>
          </p:cNvPr>
          <p:cNvPicPr>
            <a:picLocks noGrp="1" noChangeAspect="1"/>
          </p:cNvPicPr>
          <p:nvPr>
            <p:ph idx="1"/>
          </p:nvPr>
        </p:nvPicPr>
        <p:blipFill>
          <a:blip r:embed="rId3"/>
          <a:stretch>
            <a:fillRect/>
          </a:stretch>
        </p:blipFill>
        <p:spPr>
          <a:xfrm>
            <a:off x="2597965" y="1550769"/>
            <a:ext cx="12144332" cy="7202248"/>
          </a:xfrm>
        </p:spPr>
      </p:pic>
    </p:spTree>
    <p:extLst>
      <p:ext uri="{BB962C8B-B14F-4D97-AF65-F5344CB8AC3E}">
        <p14:creationId xmlns:p14="http://schemas.microsoft.com/office/powerpoint/2010/main" val="206396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b="1" dirty="0">
                <a:solidFill>
                  <a:schemeClr val="bg1"/>
                </a:solidFill>
                <a:latin typeface="Avenir Next Ultra Light" panose="020B0203020202020204" pitchFamily="34" charset="77"/>
              </a:rPr>
              <a:t>Uniform</a:t>
            </a:r>
            <a:endParaRPr lang="en-US" sz="3600" b="1" dirty="0">
              <a:solidFill>
                <a:schemeClr val="bg1"/>
              </a:solidFill>
              <a:latin typeface="Avenir Next Demi Bold" panose="020B0503020202020204" pitchFamily="34" charset="0"/>
            </a:endParaRPr>
          </a:p>
        </p:txBody>
      </p:sp>
      <p:pic>
        <p:nvPicPr>
          <p:cNvPr id="2" name="Picture 1">
            <a:extLst>
              <a:ext uri="{FF2B5EF4-FFF2-40B4-BE49-F238E27FC236}">
                <a16:creationId xmlns:a16="http://schemas.microsoft.com/office/drawing/2014/main" id="{0AD777EE-2E50-FAAA-3639-D1D01ECC2082}"/>
              </a:ext>
            </a:extLst>
          </p:cNvPr>
          <p:cNvPicPr/>
          <p:nvPr/>
        </p:nvPicPr>
        <p:blipFill>
          <a:blip r:embed="rId3">
            <a:extLst>
              <a:ext uri="{28A0092B-C50C-407E-A947-70E740481C1C}">
                <a14:useLocalDpi xmlns:a14="http://schemas.microsoft.com/office/drawing/2010/main" val="0"/>
              </a:ext>
            </a:extLst>
          </a:blip>
          <a:stretch>
            <a:fillRect/>
          </a:stretch>
        </p:blipFill>
        <p:spPr>
          <a:xfrm rot="892767">
            <a:off x="666284" y="1632872"/>
            <a:ext cx="4324745" cy="2001776"/>
          </a:xfrm>
          <a:prstGeom prst="rect">
            <a:avLst/>
          </a:prstGeom>
          <a:ln>
            <a:noFill/>
          </a:ln>
          <a:effectLst>
            <a:softEdge rad="112500"/>
          </a:effectLst>
        </p:spPr>
      </p:pic>
      <p:pic>
        <p:nvPicPr>
          <p:cNvPr id="3" name="Picture 2">
            <a:extLst>
              <a:ext uri="{FF2B5EF4-FFF2-40B4-BE49-F238E27FC236}">
                <a16:creationId xmlns:a16="http://schemas.microsoft.com/office/drawing/2014/main" id="{01251169-EB84-D65E-82A6-CE8CD74F564D}"/>
              </a:ext>
            </a:extLst>
          </p:cNvPr>
          <p:cNvPicPr/>
          <p:nvPr/>
        </p:nvPicPr>
        <p:blipFill>
          <a:blip r:embed="rId4">
            <a:extLst>
              <a:ext uri="{28A0092B-C50C-407E-A947-70E740481C1C}">
                <a14:useLocalDpi xmlns:a14="http://schemas.microsoft.com/office/drawing/2010/main" val="0"/>
              </a:ext>
            </a:extLst>
          </a:blip>
          <a:stretch>
            <a:fillRect/>
          </a:stretch>
        </p:blipFill>
        <p:spPr>
          <a:xfrm rot="1017282">
            <a:off x="1061132" y="6219050"/>
            <a:ext cx="4191353" cy="2139881"/>
          </a:xfrm>
          <a:prstGeom prst="rect">
            <a:avLst/>
          </a:prstGeom>
          <a:ln>
            <a:noFill/>
          </a:ln>
          <a:effectLst>
            <a:softEdge rad="112500"/>
          </a:effectLst>
        </p:spPr>
      </p:pic>
      <p:pic>
        <p:nvPicPr>
          <p:cNvPr id="4" name="Picture 3">
            <a:extLst>
              <a:ext uri="{FF2B5EF4-FFF2-40B4-BE49-F238E27FC236}">
                <a16:creationId xmlns:a16="http://schemas.microsoft.com/office/drawing/2014/main" id="{9C04E9BB-F7AE-9FDA-B212-775DA17F3E2C}"/>
              </a:ext>
            </a:extLst>
          </p:cNvPr>
          <p:cNvPicPr/>
          <p:nvPr/>
        </p:nvPicPr>
        <p:blipFill>
          <a:blip r:embed="rId5">
            <a:extLst>
              <a:ext uri="{28A0092B-C50C-407E-A947-70E740481C1C}">
                <a14:useLocalDpi xmlns:a14="http://schemas.microsoft.com/office/drawing/2010/main" val="0"/>
              </a:ext>
            </a:extLst>
          </a:blip>
          <a:stretch>
            <a:fillRect/>
          </a:stretch>
        </p:blipFill>
        <p:spPr>
          <a:xfrm rot="1160337">
            <a:off x="12627964" y="1756834"/>
            <a:ext cx="4198307" cy="1753851"/>
          </a:xfrm>
          <a:prstGeom prst="rect">
            <a:avLst/>
          </a:prstGeom>
          <a:ln>
            <a:noFill/>
          </a:ln>
          <a:effectLst>
            <a:softEdge rad="112500"/>
          </a:effectLst>
        </p:spPr>
      </p:pic>
      <p:pic>
        <p:nvPicPr>
          <p:cNvPr id="7" name="Picture 6">
            <a:extLst>
              <a:ext uri="{FF2B5EF4-FFF2-40B4-BE49-F238E27FC236}">
                <a16:creationId xmlns:a16="http://schemas.microsoft.com/office/drawing/2014/main" id="{9D45C6B9-C275-0760-204B-84F0D5020D32}"/>
              </a:ext>
            </a:extLst>
          </p:cNvPr>
          <p:cNvPicPr/>
          <p:nvPr/>
        </p:nvPicPr>
        <p:blipFill>
          <a:blip r:embed="rId6">
            <a:extLst>
              <a:ext uri="{28A0092B-C50C-407E-A947-70E740481C1C}">
                <a14:useLocalDpi xmlns:a14="http://schemas.microsoft.com/office/drawing/2010/main" val="0"/>
              </a:ext>
            </a:extLst>
          </a:blip>
          <a:stretch>
            <a:fillRect/>
          </a:stretch>
        </p:blipFill>
        <p:spPr>
          <a:xfrm rot="1104786">
            <a:off x="12021620" y="6645417"/>
            <a:ext cx="4189362" cy="1658970"/>
          </a:xfrm>
          <a:prstGeom prst="rect">
            <a:avLst/>
          </a:prstGeom>
          <a:ln>
            <a:noFill/>
          </a:ln>
          <a:effectLst>
            <a:softEdge rad="112500"/>
          </a:effectLst>
        </p:spPr>
      </p:pic>
      <p:pic>
        <p:nvPicPr>
          <p:cNvPr id="8" name="Picture 7">
            <a:extLst>
              <a:ext uri="{FF2B5EF4-FFF2-40B4-BE49-F238E27FC236}">
                <a16:creationId xmlns:a16="http://schemas.microsoft.com/office/drawing/2014/main" id="{2A7CEF2C-B3C1-D007-6416-70F324325A4A}"/>
              </a:ext>
            </a:extLst>
          </p:cNvPr>
          <p:cNvPicPr/>
          <p:nvPr/>
        </p:nvPicPr>
        <p:blipFill>
          <a:blip r:embed="rId7">
            <a:extLst>
              <a:ext uri="{28A0092B-C50C-407E-A947-70E740481C1C}">
                <a14:useLocalDpi xmlns:a14="http://schemas.microsoft.com/office/drawing/2010/main" val="0"/>
              </a:ext>
            </a:extLst>
          </a:blip>
          <a:stretch>
            <a:fillRect/>
          </a:stretch>
        </p:blipFill>
        <p:spPr>
          <a:xfrm>
            <a:off x="5231449" y="3580471"/>
            <a:ext cx="6635404" cy="2592658"/>
          </a:xfrm>
          <a:prstGeom prst="rect">
            <a:avLst/>
          </a:prstGeom>
          <a:ln>
            <a:noFill/>
          </a:ln>
          <a:effectLst>
            <a:softEdge rad="112500"/>
          </a:effectLst>
        </p:spPr>
      </p:pic>
    </p:spTree>
    <p:extLst>
      <p:ext uri="{BB962C8B-B14F-4D97-AF65-F5344CB8AC3E}">
        <p14:creationId xmlns:p14="http://schemas.microsoft.com/office/powerpoint/2010/main" val="338496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1441265" y="-1271424"/>
            <a:ext cx="890917" cy="387426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3874263"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Training in A Box</a:t>
            </a:r>
            <a:endParaRPr lang="en-US" sz="3600" b="1" dirty="0">
              <a:solidFill>
                <a:schemeClr val="bg1"/>
              </a:solidFill>
              <a:latin typeface="Avenir Next Demi Bold" panose="020B0503020202020204" pitchFamily="34" charset="0"/>
            </a:endParaRPr>
          </a:p>
        </p:txBody>
      </p:sp>
      <p:pic>
        <p:nvPicPr>
          <p:cNvPr id="2" name="Content Placeholder 4" descr="A picture containing text, person, crowd&#10;&#10;Description automatically generated">
            <a:extLst>
              <a:ext uri="{FF2B5EF4-FFF2-40B4-BE49-F238E27FC236}">
                <a16:creationId xmlns:a16="http://schemas.microsoft.com/office/drawing/2014/main" id="{A4F87BA6-7B86-2CB5-1DB2-3223D28AA9D8}"/>
              </a:ext>
            </a:extLst>
          </p:cNvPr>
          <p:cNvPicPr>
            <a:picLocks noGrp="1" noChangeAspect="1"/>
          </p:cNvPicPr>
          <p:nvPr>
            <p:ph idx="1"/>
          </p:nvPr>
        </p:nvPicPr>
        <p:blipFill>
          <a:blip r:embed="rId3"/>
          <a:stretch>
            <a:fillRect/>
          </a:stretch>
        </p:blipFill>
        <p:spPr>
          <a:xfrm>
            <a:off x="4558134" y="704255"/>
            <a:ext cx="8223992" cy="6817255"/>
          </a:xfrm>
        </p:spPr>
      </p:pic>
      <p:sp>
        <p:nvSpPr>
          <p:cNvPr id="8" name="TextBox 7">
            <a:extLst>
              <a:ext uri="{FF2B5EF4-FFF2-40B4-BE49-F238E27FC236}">
                <a16:creationId xmlns:a16="http://schemas.microsoft.com/office/drawing/2014/main" id="{757384FA-EAE0-FBA5-DC30-AF921276E9CB}"/>
              </a:ext>
            </a:extLst>
          </p:cNvPr>
          <p:cNvSpPr txBox="1"/>
          <p:nvPr/>
        </p:nvSpPr>
        <p:spPr>
          <a:xfrm>
            <a:off x="4321155" y="7803845"/>
            <a:ext cx="8697950" cy="923330"/>
          </a:xfrm>
          <a:prstGeom prst="rect">
            <a:avLst/>
          </a:prstGeom>
          <a:noFill/>
        </p:spPr>
        <p:txBody>
          <a:bodyPr wrap="square">
            <a:spAutoFit/>
          </a:bodyPr>
          <a:lstStyle/>
          <a:p>
            <a:pPr algn="ctr"/>
            <a:r>
              <a:rPr lang="en-US" sz="5400" b="1" dirty="0">
                <a:solidFill>
                  <a:schemeClr val="tx1"/>
                </a:solidFill>
              </a:rPr>
              <a:t>legion.org/training</a:t>
            </a:r>
          </a:p>
        </p:txBody>
      </p:sp>
    </p:spTree>
    <p:extLst>
      <p:ext uri="{BB962C8B-B14F-4D97-AF65-F5344CB8AC3E}">
        <p14:creationId xmlns:p14="http://schemas.microsoft.com/office/powerpoint/2010/main" val="361541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FA6C1-62EA-09F7-42D3-6B52243902D7}"/>
              </a:ext>
            </a:extLst>
          </p:cNvPr>
          <p:cNvSpPr/>
          <p:nvPr/>
        </p:nvSpPr>
        <p:spPr>
          <a:xfrm rot="16200000">
            <a:off x="2216782" y="-2046942"/>
            <a:ext cx="890917" cy="5425296"/>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A70"/>
              </a:solidFill>
            </a:endParaRPr>
          </a:p>
        </p:txBody>
      </p:sp>
      <p:sp>
        <p:nvSpPr>
          <p:cNvPr id="6" name="TextBox 5">
            <a:extLst>
              <a:ext uri="{FF2B5EF4-FFF2-40B4-BE49-F238E27FC236}">
                <a16:creationId xmlns:a16="http://schemas.microsoft.com/office/drawing/2014/main" id="{17127430-F0A2-3CFA-E145-3868CCE85436}"/>
              </a:ext>
            </a:extLst>
          </p:cNvPr>
          <p:cNvSpPr txBox="1"/>
          <p:nvPr/>
        </p:nvSpPr>
        <p:spPr>
          <a:xfrm>
            <a:off x="481777" y="381090"/>
            <a:ext cx="4893111" cy="646331"/>
          </a:xfrm>
          <a:prstGeom prst="rect">
            <a:avLst/>
          </a:prstGeom>
          <a:noFill/>
        </p:spPr>
        <p:txBody>
          <a:bodyPr wrap="square" lIns="91440" tIns="45720" rIns="91440" bIns="45720" rtlCol="0" anchor="t">
            <a:spAutoFit/>
          </a:bodyPr>
          <a:lstStyle/>
          <a:p>
            <a:pPr algn="l"/>
            <a:r>
              <a:rPr lang="en-US" sz="3600" dirty="0">
                <a:solidFill>
                  <a:schemeClr val="bg1"/>
                </a:solidFill>
                <a:latin typeface="Avenir Next Ultra Light" panose="020B0203020202020204" pitchFamily="34" charset="77"/>
              </a:rPr>
              <a:t>New Member Initiation</a:t>
            </a:r>
            <a:endParaRPr lang="en-US" sz="3600" b="1" dirty="0">
              <a:solidFill>
                <a:schemeClr val="bg1"/>
              </a:solidFill>
              <a:latin typeface="Avenir Next Demi Bold" panose="020B0503020202020204" pitchFamily="34" charset="0"/>
            </a:endParaRPr>
          </a:p>
        </p:txBody>
      </p:sp>
      <p:pic>
        <p:nvPicPr>
          <p:cNvPr id="2" name="Picture 4" descr="my AOII initiation certificate. As mine was never given to me :( | My love,  Aoii, Legionnaire">
            <a:extLst>
              <a:ext uri="{FF2B5EF4-FFF2-40B4-BE49-F238E27FC236}">
                <a16:creationId xmlns:a16="http://schemas.microsoft.com/office/drawing/2014/main" id="{06B1DD77-DD98-81A0-098D-86C17E6B8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6" y="2223009"/>
            <a:ext cx="7581269" cy="5984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ligibility / Membership — AMERICAN LEGION POST 501 CALENDAR">
            <a:extLst>
              <a:ext uri="{FF2B5EF4-FFF2-40B4-BE49-F238E27FC236}">
                <a16:creationId xmlns:a16="http://schemas.microsoft.com/office/drawing/2014/main" id="{C4BFD743-C065-6CAD-9E66-09B6A5818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0131" y="2235511"/>
            <a:ext cx="7757264" cy="582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89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AL 2023">
      <a:dk1>
        <a:srgbClr val="231F20"/>
      </a:dk1>
      <a:lt1>
        <a:sysClr val="window" lastClr="FFFFFF"/>
      </a:lt1>
      <a:dk2>
        <a:srgbClr val="1B3D6D"/>
      </a:dk2>
      <a:lt2>
        <a:srgbClr val="E7E6E6"/>
      </a:lt2>
      <a:accent1>
        <a:srgbClr val="D721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2336</TotalTime>
  <Words>1841</Words>
  <Application>Microsoft Office PowerPoint</Application>
  <PresentationFormat>Custom</PresentationFormat>
  <Paragraphs>139</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Meesters, Kimberly L.</dc:creator>
  <cp:lastModifiedBy>Bossen, Erin</cp:lastModifiedBy>
  <cp:revision>11</cp:revision>
  <cp:lastPrinted>2021-10-04T12:15:22Z</cp:lastPrinted>
  <dcterms:modified xsi:type="dcterms:W3CDTF">2024-07-02T20:00:04Z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ies>
</file>