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86" r:id="rId5"/>
  </p:sldMasterIdLst>
  <p:notesMasterIdLst>
    <p:notesMasterId r:id="rId51"/>
  </p:notesMasterIdLst>
  <p:sldIdLst>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24" r:id="rId21"/>
    <p:sldId id="361" r:id="rId22"/>
    <p:sldId id="362" r:id="rId23"/>
    <p:sldId id="256" r:id="rId24"/>
    <p:sldId id="258" r:id="rId25"/>
    <p:sldId id="340" r:id="rId26"/>
    <p:sldId id="257" r:id="rId27"/>
    <p:sldId id="259" r:id="rId28"/>
    <p:sldId id="260" r:id="rId29"/>
    <p:sldId id="341" r:id="rId30"/>
    <p:sldId id="261" r:id="rId31"/>
    <p:sldId id="262" r:id="rId32"/>
    <p:sldId id="263" r:id="rId33"/>
    <p:sldId id="342" r:id="rId34"/>
    <p:sldId id="264" r:id="rId35"/>
    <p:sldId id="266" r:id="rId36"/>
    <p:sldId id="267" r:id="rId37"/>
    <p:sldId id="265" r:id="rId38"/>
    <p:sldId id="268" r:id="rId39"/>
    <p:sldId id="269" r:id="rId40"/>
    <p:sldId id="343" r:id="rId41"/>
    <p:sldId id="270" r:id="rId42"/>
    <p:sldId id="344" r:id="rId43"/>
    <p:sldId id="345" r:id="rId44"/>
    <p:sldId id="363" r:id="rId45"/>
    <p:sldId id="364" r:id="rId46"/>
    <p:sldId id="365" r:id="rId47"/>
    <p:sldId id="366" r:id="rId48"/>
    <p:sldId id="367" r:id="rId49"/>
    <p:sldId id="368"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003C6B"/>
    <a:srgbClr val="FED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50BC9-BE6A-446C-A598-118A9AEF0A14}" v="25" dt="2023-04-26T15:48:37.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1"/>
    <p:restoredTop sz="91358"/>
  </p:normalViewPr>
  <p:slideViewPr>
    <p:cSldViewPr snapToGrid="0" snapToObjects="1">
      <p:cViewPr varScale="1">
        <p:scale>
          <a:sx n="104" d="100"/>
          <a:sy n="104" d="100"/>
        </p:scale>
        <p:origin x="14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9455E-615B-5344-A4F7-C4D95A45ACAE}" type="datetimeFigureOut">
              <a:rPr lang="en-US" smtClean="0"/>
              <a:t>4/26/2023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9A413-938C-544F-8A29-8074E2BC8166}" type="slidenum">
              <a:rPr lang="en-US" smtClean="0"/>
              <a:t>‹#›</a:t>
            </a:fld>
            <a:endParaRPr lang="en-US"/>
          </a:p>
        </p:txBody>
      </p:sp>
    </p:spTree>
    <p:extLst>
      <p:ext uri="{BB962C8B-B14F-4D97-AF65-F5344CB8AC3E}">
        <p14:creationId xmlns:p14="http://schemas.microsoft.com/office/powerpoint/2010/main" val="89455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3</a:t>
            </a:fld>
            <a:endParaRPr lang="en-US" dirty="0"/>
          </a:p>
        </p:txBody>
      </p:sp>
    </p:spTree>
    <p:extLst>
      <p:ext uri="{BB962C8B-B14F-4D97-AF65-F5344CB8AC3E}">
        <p14:creationId xmlns:p14="http://schemas.microsoft.com/office/powerpoint/2010/main" val="836621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26</a:t>
            </a:fld>
            <a:endParaRPr lang="en-US"/>
          </a:p>
        </p:txBody>
      </p:sp>
    </p:spTree>
    <p:extLst>
      <p:ext uri="{BB962C8B-B14F-4D97-AF65-F5344CB8AC3E}">
        <p14:creationId xmlns:p14="http://schemas.microsoft.com/office/powerpoint/2010/main" val="3356689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29</a:t>
            </a:fld>
            <a:endParaRPr lang="en-US" dirty="0"/>
          </a:p>
        </p:txBody>
      </p:sp>
    </p:spTree>
    <p:extLst>
      <p:ext uri="{BB962C8B-B14F-4D97-AF65-F5344CB8AC3E}">
        <p14:creationId xmlns:p14="http://schemas.microsoft.com/office/powerpoint/2010/main" val="369368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32</a:t>
            </a:fld>
            <a:endParaRPr lang="en-US"/>
          </a:p>
        </p:txBody>
      </p:sp>
    </p:spTree>
    <p:extLst>
      <p:ext uri="{BB962C8B-B14F-4D97-AF65-F5344CB8AC3E}">
        <p14:creationId xmlns:p14="http://schemas.microsoft.com/office/powerpoint/2010/main" val="2585865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36</a:t>
            </a:fld>
            <a:endParaRPr lang="en-US" dirty="0"/>
          </a:p>
        </p:txBody>
      </p:sp>
    </p:spTree>
    <p:extLst>
      <p:ext uri="{BB962C8B-B14F-4D97-AF65-F5344CB8AC3E}">
        <p14:creationId xmlns:p14="http://schemas.microsoft.com/office/powerpoint/2010/main" val="3693687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42</a:t>
            </a:fld>
            <a:endParaRPr lang="en-US" dirty="0"/>
          </a:p>
        </p:txBody>
      </p:sp>
    </p:spTree>
    <p:extLst>
      <p:ext uri="{BB962C8B-B14F-4D97-AF65-F5344CB8AC3E}">
        <p14:creationId xmlns:p14="http://schemas.microsoft.com/office/powerpoint/2010/main" val="3693687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44</a:t>
            </a:fld>
            <a:endParaRPr lang="en-US"/>
          </a:p>
        </p:txBody>
      </p:sp>
    </p:spTree>
    <p:extLst>
      <p:ext uri="{BB962C8B-B14F-4D97-AF65-F5344CB8AC3E}">
        <p14:creationId xmlns:p14="http://schemas.microsoft.com/office/powerpoint/2010/main" val="410679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5</a:t>
            </a:fld>
            <a:endParaRPr lang="en-US" dirty="0"/>
          </a:p>
        </p:txBody>
      </p:sp>
    </p:spTree>
    <p:extLst>
      <p:ext uri="{BB962C8B-B14F-4D97-AF65-F5344CB8AC3E}">
        <p14:creationId xmlns:p14="http://schemas.microsoft.com/office/powerpoint/2010/main" val="369368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7</a:t>
            </a:fld>
            <a:endParaRPr lang="en-US" dirty="0"/>
          </a:p>
        </p:txBody>
      </p:sp>
    </p:spTree>
    <p:extLst>
      <p:ext uri="{BB962C8B-B14F-4D97-AF65-F5344CB8AC3E}">
        <p14:creationId xmlns:p14="http://schemas.microsoft.com/office/powerpoint/2010/main" val="369368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9</a:t>
            </a:fld>
            <a:endParaRPr lang="en-US"/>
          </a:p>
        </p:txBody>
      </p:sp>
    </p:spTree>
    <p:extLst>
      <p:ext uri="{BB962C8B-B14F-4D97-AF65-F5344CB8AC3E}">
        <p14:creationId xmlns:p14="http://schemas.microsoft.com/office/powerpoint/2010/main" val="3356689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13</a:t>
            </a:fld>
            <a:endParaRPr lang="en-US"/>
          </a:p>
        </p:txBody>
      </p:sp>
    </p:spTree>
    <p:extLst>
      <p:ext uri="{BB962C8B-B14F-4D97-AF65-F5344CB8AC3E}">
        <p14:creationId xmlns:p14="http://schemas.microsoft.com/office/powerpoint/2010/main" val="258586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14</a:t>
            </a:fld>
            <a:endParaRPr lang="en-US" dirty="0"/>
          </a:p>
        </p:txBody>
      </p:sp>
    </p:spTree>
    <p:extLst>
      <p:ext uri="{BB962C8B-B14F-4D97-AF65-F5344CB8AC3E}">
        <p14:creationId xmlns:p14="http://schemas.microsoft.com/office/powerpoint/2010/main" val="369368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18</a:t>
            </a:fld>
            <a:endParaRPr lang="en-US"/>
          </a:p>
        </p:txBody>
      </p:sp>
    </p:spTree>
    <p:extLst>
      <p:ext uri="{BB962C8B-B14F-4D97-AF65-F5344CB8AC3E}">
        <p14:creationId xmlns:p14="http://schemas.microsoft.com/office/powerpoint/2010/main" val="4106799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21</a:t>
            </a:fld>
            <a:endParaRPr lang="en-US" dirty="0"/>
          </a:p>
        </p:txBody>
      </p:sp>
    </p:spTree>
    <p:extLst>
      <p:ext uri="{BB962C8B-B14F-4D97-AF65-F5344CB8AC3E}">
        <p14:creationId xmlns:p14="http://schemas.microsoft.com/office/powerpoint/2010/main" val="369368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25</a:t>
            </a:fld>
            <a:endParaRPr lang="en-US" dirty="0"/>
          </a:p>
        </p:txBody>
      </p:sp>
    </p:spTree>
    <p:extLst>
      <p:ext uri="{BB962C8B-B14F-4D97-AF65-F5344CB8AC3E}">
        <p14:creationId xmlns:p14="http://schemas.microsoft.com/office/powerpoint/2010/main" val="3693687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Autofit/>
          </a:bodyPr>
          <a:lstStyle>
            <a:lvl1pPr marL="0" indent="0" algn="ctr">
              <a:buNone/>
              <a:defRPr sz="3600" i="1">
                <a:solidFill>
                  <a:srgbClr val="F9C5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059634-5AA4-F94E-A8DB-69439DC0F0BA}"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9735A1A-DD54-D645-889B-B50D22480D53}"/>
              </a:ext>
            </a:extLst>
          </p:cNvPr>
          <p:cNvPicPr>
            <a:picLocks noChangeAspect="1"/>
          </p:cNvPicPr>
          <p:nvPr/>
        </p:nvPicPr>
        <p:blipFill>
          <a:blip r:embed="rId3"/>
          <a:stretch>
            <a:fillRect/>
          </a:stretch>
        </p:blipFill>
        <p:spPr>
          <a:xfrm>
            <a:off x="4175573" y="335308"/>
            <a:ext cx="792853" cy="825586"/>
          </a:xfrm>
          <a:prstGeom prst="rect">
            <a:avLst/>
          </a:prstGeom>
        </p:spPr>
      </p:pic>
      <p:pic>
        <p:nvPicPr>
          <p:cNvPr id="8" name="Picture 7" descr="Logo&#10;&#10;Description automatically generated">
            <a:extLst>
              <a:ext uri="{FF2B5EF4-FFF2-40B4-BE49-F238E27FC236}">
                <a16:creationId xmlns:a16="http://schemas.microsoft.com/office/drawing/2014/main" id="{8B91A308-BACB-6232-9BCA-6EC393CF6604}"/>
              </a:ext>
            </a:extLst>
          </p:cNvPr>
          <p:cNvPicPr>
            <a:picLocks noChangeAspect="1"/>
          </p:cNvPicPr>
          <p:nvPr userDrawn="1"/>
        </p:nvPicPr>
        <p:blipFill>
          <a:blip r:embed="rId3"/>
          <a:stretch>
            <a:fillRect/>
          </a:stretch>
        </p:blipFill>
        <p:spPr>
          <a:xfrm>
            <a:off x="4175573" y="335308"/>
            <a:ext cx="792853" cy="825586"/>
          </a:xfrm>
          <a:prstGeom prst="rect">
            <a:avLst/>
          </a:prstGeom>
        </p:spPr>
      </p:pic>
    </p:spTree>
    <p:extLst>
      <p:ext uri="{BB962C8B-B14F-4D97-AF65-F5344CB8AC3E}">
        <p14:creationId xmlns:p14="http://schemas.microsoft.com/office/powerpoint/2010/main" val="3624977592"/>
      </p:ext>
    </p:extLst>
  </p:cSld>
  <p:clrMapOvr>
    <a:masterClrMapping/>
  </p:clrMapOvr>
  <p:transition spd="slow"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238989"/>
            <a:ext cx="5486400" cy="3488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3312468350"/>
      </p:ext>
    </p:extLst>
  </p:cSld>
  <p:clrMapOvr>
    <a:masterClrMapping/>
  </p:clrMapOvr>
  <p:transition spd="slow"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2400"/>
            </a:lvl1pPr>
            <a:lvl2pPr>
              <a:defRPr sz="2000"/>
            </a:lvl2pPr>
            <a:lvl3pPr>
              <a:defRPr sz="1800"/>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2958072004"/>
      </p:ext>
    </p:extLst>
  </p:cSld>
  <p:clrMapOvr>
    <a:masterClrMapping/>
  </p:clrMapOvr>
  <p:transition spd="slow" advClick="0"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30578"/>
            <a:ext cx="2057400" cy="49955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130578"/>
            <a:ext cx="6019800" cy="4995585"/>
          </a:xfrm>
        </p:spPr>
        <p:txBody>
          <a:bodyPr vert="eaVert"/>
          <a:lstStyle>
            <a:lvl1pPr marL="342900" marR="0" indent="-342900" algn="l" defTabSz="457200" rtl="0" eaLnBrk="1" fontAlgn="auto" latinLnBrk="0" hangingPunct="1">
              <a:lnSpc>
                <a:spcPct val="100000"/>
              </a:lnSpc>
              <a:spcBef>
                <a:spcPct val="20000"/>
              </a:spcBef>
              <a:spcAft>
                <a:spcPts val="0"/>
              </a:spcAft>
              <a:buClr>
                <a:srgbClr val="002C54"/>
              </a:buClr>
              <a:buSzTx/>
              <a:buFont typeface="Wingdings" pitchFamily="2" charset="2"/>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sz="2000"/>
            </a:lvl2pPr>
            <a:lvl3pPr marL="1257300" marR="0" indent="-342900" algn="l" defTabSz="457200" rtl="0" eaLnBrk="1" fontAlgn="auto" latinLnBrk="0" hangingPunct="1">
              <a:lnSpc>
                <a:spcPct val="100000"/>
              </a:lnSpc>
              <a:spcBef>
                <a:spcPct val="20000"/>
              </a:spcBef>
              <a:spcAft>
                <a:spcPts val="0"/>
              </a:spcAft>
              <a:buClr>
                <a:srgbClr val="F9C51A"/>
              </a:buClr>
              <a:buSzTx/>
              <a:buFont typeface="Apple Symbols" panose="02000000000000000000" pitchFamily="2" charset="-79"/>
              <a:buChar char="≫"/>
              <a:tabLst/>
              <a:defRPr sz="180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3638741036"/>
      </p:ext>
    </p:extLst>
  </p:cSld>
  <p:clrMapOvr>
    <a:masterClrMapping/>
  </p:clrMapOvr>
  <p:transition spd="slow" advClick="0"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E257-1C38-3A4A-8615-CC132D91EB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F06DE1-01D6-0F4F-8CF7-CB76205481F5}"/>
              </a:ext>
            </a:extLst>
          </p:cNvPr>
          <p:cNvSpPr>
            <a:spLocks noGrp="1"/>
          </p:cNvSpPr>
          <p:nvPr>
            <p:ph type="dt" sz="half" idx="10"/>
          </p:nvPr>
        </p:nvSpPr>
        <p:spPr/>
        <p:txBody>
          <a:bodyPr/>
          <a:lstStyle/>
          <a:p>
            <a:fld id="{E4059634-5AA4-F94E-A8DB-69439DC0F0BA}" type="datetimeFigureOut">
              <a:rPr lang="en-US" smtClean="0"/>
              <a:t>4/26/2023</a:t>
            </a:fld>
            <a:endParaRPr lang="en-US"/>
          </a:p>
        </p:txBody>
      </p:sp>
      <p:sp>
        <p:nvSpPr>
          <p:cNvPr id="4" name="Footer Placeholder 3">
            <a:extLst>
              <a:ext uri="{FF2B5EF4-FFF2-40B4-BE49-F238E27FC236}">
                <a16:creationId xmlns:a16="http://schemas.microsoft.com/office/drawing/2014/main" id="{262768E4-723E-5649-A732-043FAC17C1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779B48-1949-804C-A4B7-1EA8AC506BA9}"/>
              </a:ext>
            </a:extLst>
          </p:cNvPr>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3554656460"/>
      </p:ext>
    </p:extLst>
  </p:cSld>
  <p:clrMapOvr>
    <a:masterClrMapping/>
  </p:clrMapOvr>
  <p:transition spd="slow" advClick="0"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04553"/>
            <a:ext cx="4040188"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04553"/>
            <a:ext cx="4041775"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E4059634-5AA4-F94E-A8DB-69439DC0F0BA}"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transition spd="slow" advClick="0"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1392115612"/>
      </p:ext>
    </p:extLst>
  </p:cSld>
  <p:clrMapOvr>
    <a:masterClrMapping/>
  </p:clrMapOvr>
  <p:transition spd="slow" advClick="0" advTm="12000">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Autofit/>
          </a:bodyPr>
          <a:lstStyle>
            <a:lvl1pPr marL="0" indent="0" algn="ctr">
              <a:buNone/>
              <a:defRPr sz="3600" i="1">
                <a:solidFill>
                  <a:srgbClr val="F9C5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059634-5AA4-F94E-A8DB-69439DC0F0BA}"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9735A1A-DD54-D645-889B-B50D22480D53}"/>
              </a:ext>
            </a:extLst>
          </p:cNvPr>
          <p:cNvPicPr>
            <a:picLocks noChangeAspect="1"/>
          </p:cNvPicPr>
          <p:nvPr/>
        </p:nvPicPr>
        <p:blipFill>
          <a:blip r:embed="rId3"/>
          <a:stretch>
            <a:fillRect/>
          </a:stretch>
        </p:blipFill>
        <p:spPr>
          <a:xfrm>
            <a:off x="4175573" y="335308"/>
            <a:ext cx="792853" cy="825586"/>
          </a:xfrm>
          <a:prstGeom prst="rect">
            <a:avLst/>
          </a:prstGeom>
        </p:spPr>
      </p:pic>
      <p:pic>
        <p:nvPicPr>
          <p:cNvPr id="8" name="Picture 7" descr="Logo&#10;&#10;Description automatically generated">
            <a:extLst>
              <a:ext uri="{FF2B5EF4-FFF2-40B4-BE49-F238E27FC236}">
                <a16:creationId xmlns:a16="http://schemas.microsoft.com/office/drawing/2014/main" id="{8B91A308-BACB-6232-9BCA-6EC393CF6604}"/>
              </a:ext>
            </a:extLst>
          </p:cNvPr>
          <p:cNvPicPr>
            <a:picLocks noChangeAspect="1"/>
          </p:cNvPicPr>
          <p:nvPr userDrawn="1"/>
        </p:nvPicPr>
        <p:blipFill>
          <a:blip r:embed="rId3"/>
          <a:stretch>
            <a:fillRect/>
          </a:stretch>
        </p:blipFill>
        <p:spPr>
          <a:xfrm>
            <a:off x="4175573" y="335308"/>
            <a:ext cx="792853" cy="825586"/>
          </a:xfrm>
          <a:prstGeom prst="rect">
            <a:avLst/>
          </a:prstGeom>
        </p:spPr>
      </p:pic>
    </p:spTree>
    <p:extLst>
      <p:ext uri="{BB962C8B-B14F-4D97-AF65-F5344CB8AC3E}">
        <p14:creationId xmlns:p14="http://schemas.microsoft.com/office/powerpoint/2010/main" val="2918098057"/>
      </p:ext>
    </p:extLst>
  </p:cSld>
  <p:clrMapOvr>
    <a:masterClrMapping/>
  </p:clrMapOvr>
  <p:transition spd="slow" advClick="0" advTm="1000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E257-1C38-3A4A-8615-CC132D91EB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F06DE1-01D6-0F4F-8CF7-CB76205481F5}"/>
              </a:ext>
            </a:extLst>
          </p:cNvPr>
          <p:cNvSpPr>
            <a:spLocks noGrp="1"/>
          </p:cNvSpPr>
          <p:nvPr>
            <p:ph type="dt" sz="half" idx="10"/>
          </p:nvPr>
        </p:nvSpPr>
        <p:spPr/>
        <p:txBody>
          <a:bodyPr/>
          <a:lstStyle/>
          <a:p>
            <a:fld id="{E4059634-5AA4-F94E-A8DB-69439DC0F0BA}" type="datetimeFigureOut">
              <a:rPr lang="en-US" smtClean="0"/>
              <a:t>4/26/2023</a:t>
            </a:fld>
            <a:endParaRPr lang="en-US"/>
          </a:p>
        </p:txBody>
      </p:sp>
      <p:sp>
        <p:nvSpPr>
          <p:cNvPr id="4" name="Footer Placeholder 3">
            <a:extLst>
              <a:ext uri="{FF2B5EF4-FFF2-40B4-BE49-F238E27FC236}">
                <a16:creationId xmlns:a16="http://schemas.microsoft.com/office/drawing/2014/main" id="{262768E4-723E-5649-A732-043FAC17C1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779B48-1949-804C-A4B7-1EA8AC506BA9}"/>
              </a:ext>
            </a:extLst>
          </p:cNvPr>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2469688261"/>
      </p:ext>
    </p:extLst>
  </p:cSld>
  <p:clrMapOvr>
    <a:masterClrMapping/>
  </p:clrMapOvr>
  <p:transition spd="slow" advClick="0" advTm="1000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1538287896"/>
      </p:ext>
    </p:extLst>
  </p:cSld>
  <p:clrMapOvr>
    <a:masterClrMapping/>
  </p:clrMapOvr>
  <p:transition spd="slow" advClick="0" advTm="1000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59634-5AA4-F94E-A8DB-69439DC0F0BA}"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1015544941"/>
      </p:ext>
    </p:extLst>
  </p:cSld>
  <p:clrMapOvr>
    <a:masterClrMapping/>
  </p:clrMapOvr>
  <p:transition spd="slow"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E257-1C38-3A4A-8615-CC132D91EB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F06DE1-01D6-0F4F-8CF7-CB76205481F5}"/>
              </a:ext>
            </a:extLst>
          </p:cNvPr>
          <p:cNvSpPr>
            <a:spLocks noGrp="1"/>
          </p:cNvSpPr>
          <p:nvPr>
            <p:ph type="dt" sz="half" idx="10"/>
          </p:nvPr>
        </p:nvSpPr>
        <p:spPr/>
        <p:txBody>
          <a:bodyPr/>
          <a:lstStyle/>
          <a:p>
            <a:fld id="{E4059634-5AA4-F94E-A8DB-69439DC0F0BA}" type="datetimeFigureOut">
              <a:rPr lang="en-US" smtClean="0"/>
              <a:t>4/26/2023</a:t>
            </a:fld>
            <a:endParaRPr lang="en-US"/>
          </a:p>
        </p:txBody>
      </p:sp>
      <p:sp>
        <p:nvSpPr>
          <p:cNvPr id="4" name="Footer Placeholder 3">
            <a:extLst>
              <a:ext uri="{FF2B5EF4-FFF2-40B4-BE49-F238E27FC236}">
                <a16:creationId xmlns:a16="http://schemas.microsoft.com/office/drawing/2014/main" id="{262768E4-723E-5649-A732-043FAC17C1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779B48-1949-804C-A4B7-1EA8AC506BA9}"/>
              </a:ext>
            </a:extLst>
          </p:cNvPr>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3459100094"/>
      </p:ext>
    </p:extLst>
  </p:cSld>
  <p:clrMapOvr>
    <a:masterClrMapping/>
  </p:clrMapOvr>
  <p:transition spd="slow" advClick="0" advTm="1000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423773"/>
            <a:ext cx="4038600" cy="370239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2423773"/>
            <a:ext cx="4038600" cy="370239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E4059634-5AA4-F94E-A8DB-69439DC0F0BA}"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659642330"/>
      </p:ext>
    </p:extLst>
  </p:cSld>
  <p:clrMapOvr>
    <a:masterClrMapping/>
  </p:clrMapOvr>
  <p:transition spd="slow" advClick="0" advTm="1000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04553"/>
            <a:ext cx="4040188"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04553"/>
            <a:ext cx="4041775"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E4059634-5AA4-F94E-A8DB-69439DC0F0BA}"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1294621028"/>
      </p:ext>
    </p:extLst>
  </p:cSld>
  <p:clrMapOvr>
    <a:masterClrMapping/>
  </p:clrMapOvr>
  <p:transition spd="slow" advClick="0" advTm="1000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059634-5AA4-F94E-A8DB-69439DC0F0BA}" type="datetimeFigureOut">
              <a:rPr lang="en-US" smtClean="0"/>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2575324542"/>
      </p:ext>
    </p:extLst>
  </p:cSld>
  <p:clrMapOvr>
    <a:masterClrMapping/>
  </p:clrMapOvr>
  <p:transition spd="slow" advClick="0" advTm="1000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59634-5AA4-F94E-A8DB-69439DC0F0BA}" type="datetimeFigureOut">
              <a:rPr lang="en-US" smtClean="0"/>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3924483303"/>
      </p:ext>
    </p:extLst>
  </p:cSld>
  <p:clrMapOvr>
    <a:masterClrMapping/>
  </p:clrMapOvr>
  <p:transition spd="slow" advClick="0" advTm="10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p:spPr>
        <p:txBody>
          <a:bodyPr anchor="t"/>
          <a:lstStyle>
            <a:lvl1pPr algn="l">
              <a:defRPr sz="2400" b="1"/>
            </a:lvl1pPr>
          </a:lstStyle>
          <a:p>
            <a:r>
              <a:rPr lang="en-US"/>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2694802"/>
            <a:ext cx="3008313" cy="3431361"/>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820606130"/>
      </p:ext>
    </p:extLst>
  </p:cSld>
  <p:clrMapOvr>
    <a:masterClrMapping/>
  </p:clrMapOvr>
  <p:transition spd="slow" advClick="0" advTm="1000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238989"/>
            <a:ext cx="5486400" cy="3488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4199176804"/>
      </p:ext>
    </p:extLst>
  </p:cSld>
  <p:clrMapOvr>
    <a:masterClrMapping/>
  </p:clrMapOvr>
  <p:transition spd="slow" advClick="0" advTm="1000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2400"/>
            </a:lvl1pPr>
            <a:lvl2pPr>
              <a:defRPr sz="2000"/>
            </a:lvl2pPr>
            <a:lvl3pPr>
              <a:defRPr sz="1800"/>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3297769429"/>
      </p:ext>
    </p:extLst>
  </p:cSld>
  <p:clrMapOvr>
    <a:masterClrMapping/>
  </p:clrMapOvr>
  <p:transition spd="slow" advClick="0" advTm="1000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30578"/>
            <a:ext cx="2057400" cy="49955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130578"/>
            <a:ext cx="6019800" cy="4995585"/>
          </a:xfrm>
        </p:spPr>
        <p:txBody>
          <a:bodyPr vert="eaVert"/>
          <a:lstStyle>
            <a:lvl1pPr marL="342900" marR="0" indent="-342900" algn="l" defTabSz="457200" rtl="0" eaLnBrk="1" fontAlgn="auto" latinLnBrk="0" hangingPunct="1">
              <a:lnSpc>
                <a:spcPct val="100000"/>
              </a:lnSpc>
              <a:spcBef>
                <a:spcPct val="20000"/>
              </a:spcBef>
              <a:spcAft>
                <a:spcPts val="0"/>
              </a:spcAft>
              <a:buClr>
                <a:srgbClr val="002C54"/>
              </a:buClr>
              <a:buSzTx/>
              <a:buFont typeface="Wingdings" pitchFamily="2" charset="2"/>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sz="2000"/>
            </a:lvl2pPr>
            <a:lvl3pPr marL="1257300" marR="0" indent="-342900" algn="l" defTabSz="457200" rtl="0" eaLnBrk="1" fontAlgn="auto" latinLnBrk="0" hangingPunct="1">
              <a:lnSpc>
                <a:spcPct val="100000"/>
              </a:lnSpc>
              <a:spcBef>
                <a:spcPct val="20000"/>
              </a:spcBef>
              <a:spcAft>
                <a:spcPts val="0"/>
              </a:spcAft>
              <a:buClr>
                <a:srgbClr val="F9C51A"/>
              </a:buClr>
              <a:buSzTx/>
              <a:buFont typeface="Apple Symbols" panose="02000000000000000000" pitchFamily="2" charset="-79"/>
              <a:buChar char="≫"/>
              <a:tabLst/>
              <a:defRPr sz="180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2970867940"/>
      </p:ext>
    </p:extLst>
  </p:cSld>
  <p:clrMapOvr>
    <a:masterClrMapping/>
  </p:clrMapOvr>
  <p:transition spd="slow" advClick="0" advTm="1000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E257-1C38-3A4A-8615-CC132D91EB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F06DE1-01D6-0F4F-8CF7-CB76205481F5}"/>
              </a:ext>
            </a:extLst>
          </p:cNvPr>
          <p:cNvSpPr>
            <a:spLocks noGrp="1"/>
          </p:cNvSpPr>
          <p:nvPr>
            <p:ph type="dt" sz="half" idx="10"/>
          </p:nvPr>
        </p:nvSpPr>
        <p:spPr/>
        <p:txBody>
          <a:bodyPr/>
          <a:lstStyle/>
          <a:p>
            <a:fld id="{E4059634-5AA4-F94E-A8DB-69439DC0F0BA}" type="datetimeFigureOut">
              <a:rPr lang="en-US" smtClean="0"/>
              <a:t>4/26/2023</a:t>
            </a:fld>
            <a:endParaRPr lang="en-US"/>
          </a:p>
        </p:txBody>
      </p:sp>
      <p:sp>
        <p:nvSpPr>
          <p:cNvPr id="4" name="Footer Placeholder 3">
            <a:extLst>
              <a:ext uri="{FF2B5EF4-FFF2-40B4-BE49-F238E27FC236}">
                <a16:creationId xmlns:a16="http://schemas.microsoft.com/office/drawing/2014/main" id="{262768E4-723E-5649-A732-043FAC17C1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779B48-1949-804C-A4B7-1EA8AC506BA9}"/>
              </a:ext>
            </a:extLst>
          </p:cNvPr>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1089286212"/>
      </p:ext>
    </p:extLst>
  </p:cSld>
  <p:clrMapOvr>
    <a:masterClrMapping/>
  </p:clrMapOvr>
  <p:transition spd="slow" advClick="0" advTm="1000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04553"/>
            <a:ext cx="4040188"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04553"/>
            <a:ext cx="4041775"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E4059634-5AA4-F94E-A8DB-69439DC0F0BA}"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2919323553"/>
      </p:ext>
    </p:extLst>
  </p:cSld>
  <p:clrMapOvr>
    <a:masterClrMapping/>
  </p:clrMapOvr>
  <p:transition spd="slow"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3193560218"/>
      </p:ext>
    </p:extLst>
  </p:cSld>
  <p:clrMapOvr>
    <a:masterClrMapping/>
  </p:clrMapOvr>
  <p:transition spd="slow"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59634-5AA4-F94E-A8DB-69439DC0F0BA}"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2543297700"/>
      </p:ext>
    </p:extLst>
  </p:cSld>
  <p:clrMapOvr>
    <a:masterClrMapping/>
  </p:clrMapOvr>
  <p:transition spd="slow"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423773"/>
            <a:ext cx="4038600" cy="370239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2423773"/>
            <a:ext cx="4038600" cy="370239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E4059634-5AA4-F94E-A8DB-69439DC0F0BA}"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1962516111"/>
      </p:ext>
    </p:extLst>
  </p:cSld>
  <p:clrMapOvr>
    <a:masterClrMapping/>
  </p:clrMapOvr>
  <p:transition spd="slow"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04553"/>
            <a:ext cx="4040188"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04553"/>
            <a:ext cx="4041775"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E4059634-5AA4-F94E-A8DB-69439DC0F0BA}"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1121530247"/>
      </p:ext>
    </p:extLst>
  </p:cSld>
  <p:clrMapOvr>
    <a:masterClrMapping/>
  </p:clrMapOvr>
  <p:transition spd="slow"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059634-5AA4-F94E-A8DB-69439DC0F0BA}" type="datetimeFigureOut">
              <a:rPr lang="en-US" smtClean="0"/>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2609589898"/>
      </p:ext>
    </p:extLst>
  </p:cSld>
  <p:clrMapOvr>
    <a:masterClrMapping/>
  </p:clrMapOvr>
  <p:transition spd="slow"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59634-5AA4-F94E-A8DB-69439DC0F0BA}" type="datetimeFigureOut">
              <a:rPr lang="en-US" smtClean="0"/>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3754744075"/>
      </p:ext>
    </p:extLst>
  </p:cSld>
  <p:clrMapOvr>
    <a:masterClrMapping/>
  </p:clrMapOvr>
  <p:transition spd="slow"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p:spPr>
        <p:txBody>
          <a:bodyPr anchor="t"/>
          <a:lstStyle>
            <a:lvl1pPr algn="l">
              <a:defRPr sz="2400" b="1"/>
            </a:lvl1pPr>
          </a:lstStyle>
          <a:p>
            <a:r>
              <a:rPr lang="en-US"/>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2694802"/>
            <a:ext cx="3008313" cy="3431361"/>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1026013429"/>
      </p:ext>
    </p:extLst>
  </p:cSld>
  <p:clrMapOvr>
    <a:masterClrMapping/>
  </p:clrMapOvr>
  <p:transition spd="slow"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image" Target="../media/image1.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61914"/>
            <a:ext cx="8229600" cy="74530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2196790"/>
            <a:ext cx="8229600" cy="392937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9634-5AA4-F94E-A8DB-69439DC0F0BA}" type="datetimeFigureOut">
              <a:rPr lang="en-US" smtClean="0"/>
              <a:t>4/26/2023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F9611-7A6F-B745-89CC-4FBE270A9568}"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3E8A552C-A0CD-CC43-AFA1-342DFB04773C}"/>
              </a:ext>
            </a:extLst>
          </p:cNvPr>
          <p:cNvPicPr>
            <a:picLocks noChangeAspect="1"/>
          </p:cNvPicPr>
          <p:nvPr/>
        </p:nvPicPr>
        <p:blipFill>
          <a:blip r:embed="rId18"/>
          <a:stretch>
            <a:fillRect/>
          </a:stretch>
        </p:blipFill>
        <p:spPr>
          <a:xfrm>
            <a:off x="217358" y="196486"/>
            <a:ext cx="715756" cy="745306"/>
          </a:xfrm>
          <a:prstGeom prst="rect">
            <a:avLst/>
          </a:prstGeom>
        </p:spPr>
      </p:pic>
      <p:pic>
        <p:nvPicPr>
          <p:cNvPr id="9" name="Picture 8" descr="Logo&#10;&#10;Description automatically generated">
            <a:extLst>
              <a:ext uri="{FF2B5EF4-FFF2-40B4-BE49-F238E27FC236}">
                <a16:creationId xmlns:a16="http://schemas.microsoft.com/office/drawing/2014/main" id="{31F955D6-8FFB-F6C7-9752-1671BABCBCF1}"/>
              </a:ext>
            </a:extLst>
          </p:cNvPr>
          <p:cNvPicPr>
            <a:picLocks noChangeAspect="1"/>
          </p:cNvPicPr>
          <p:nvPr userDrawn="1"/>
        </p:nvPicPr>
        <p:blipFill>
          <a:blip r:embed="rId18"/>
          <a:stretch>
            <a:fillRect/>
          </a:stretch>
        </p:blipFill>
        <p:spPr>
          <a:xfrm>
            <a:off x="217358" y="196486"/>
            <a:ext cx="715756" cy="745306"/>
          </a:xfrm>
          <a:prstGeom prst="rect">
            <a:avLst/>
          </a:prstGeom>
        </p:spPr>
      </p:pic>
    </p:spTree>
    <p:extLst>
      <p:ext uri="{BB962C8B-B14F-4D97-AF65-F5344CB8AC3E}">
        <p14:creationId xmlns:p14="http://schemas.microsoft.com/office/powerpoint/2010/main" val="34172376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72" r:id="rId13"/>
    <p:sldLayoutId id="2147483665" r:id="rId14"/>
    <p:sldLayoutId id="2147483701" r:id="rId15"/>
  </p:sldLayoutIdLst>
  <p:transition spd="slow" advClick="0" advTm="10000"/>
  <p:txStyles>
    <p:title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p:titleStyle>
    <p:bodyStyle>
      <a:lvl1pPr marL="342900" indent="-342900" algn="l" defTabSz="457200" rtl="0" eaLnBrk="1" latinLnBrk="0" hangingPunct="1">
        <a:spcBef>
          <a:spcPct val="20000"/>
        </a:spcBef>
        <a:buClr>
          <a:schemeClr val="tx2"/>
        </a:buClr>
        <a:buFont typeface="Wingdings" pitchFamily="2" charset="2"/>
        <a:buChar char="§"/>
        <a:defRPr sz="2400" kern="1200">
          <a:solidFill>
            <a:schemeClr val="tx1"/>
          </a:solidFill>
          <a:latin typeface="Helvetica" pitchFamily="2"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000" kern="1200">
          <a:solidFill>
            <a:schemeClr val="tx1"/>
          </a:solidFill>
          <a:latin typeface="Helvetica" pitchFamily="2" charset="0"/>
          <a:ea typeface="+mn-ea"/>
          <a:cs typeface="+mn-cs"/>
        </a:defRPr>
      </a:lvl2pPr>
      <a:lvl3pPr marL="1257300" indent="-342900" algn="l" defTabSz="457200" rtl="0" eaLnBrk="1" latinLnBrk="0" hangingPunct="1">
        <a:spcBef>
          <a:spcPct val="20000"/>
        </a:spcBef>
        <a:buClr>
          <a:schemeClr val="accent6"/>
        </a:buClr>
        <a:buFont typeface="Apple Symbols" panose="02000000000000000000" pitchFamily="2" charset="-79"/>
        <a:buChar char="≫"/>
        <a:defRPr sz="1800" kern="1200">
          <a:solidFill>
            <a:schemeClr val="tx1"/>
          </a:solidFill>
          <a:latin typeface="Helvetica"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61914"/>
            <a:ext cx="8229600" cy="74530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2196790"/>
            <a:ext cx="8229600" cy="392937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9634-5AA4-F94E-A8DB-69439DC0F0BA}" type="datetimeFigureOut">
              <a:rPr lang="en-US" smtClean="0"/>
              <a:t>4/26/2023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F9611-7A6F-B745-89CC-4FBE270A9568}"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3E8A552C-A0CD-CC43-AFA1-342DFB04773C}"/>
              </a:ext>
            </a:extLst>
          </p:cNvPr>
          <p:cNvPicPr>
            <a:picLocks noChangeAspect="1"/>
          </p:cNvPicPr>
          <p:nvPr/>
        </p:nvPicPr>
        <p:blipFill>
          <a:blip r:embed="rId17"/>
          <a:stretch>
            <a:fillRect/>
          </a:stretch>
        </p:blipFill>
        <p:spPr>
          <a:xfrm>
            <a:off x="217358" y="196486"/>
            <a:ext cx="715756" cy="745306"/>
          </a:xfrm>
          <a:prstGeom prst="rect">
            <a:avLst/>
          </a:prstGeom>
        </p:spPr>
      </p:pic>
      <p:pic>
        <p:nvPicPr>
          <p:cNvPr id="9" name="Picture 8" descr="Logo&#10;&#10;Description automatically generated">
            <a:extLst>
              <a:ext uri="{FF2B5EF4-FFF2-40B4-BE49-F238E27FC236}">
                <a16:creationId xmlns:a16="http://schemas.microsoft.com/office/drawing/2014/main" id="{31F955D6-8FFB-F6C7-9752-1671BABCBCF1}"/>
              </a:ext>
            </a:extLst>
          </p:cNvPr>
          <p:cNvPicPr>
            <a:picLocks noChangeAspect="1"/>
          </p:cNvPicPr>
          <p:nvPr userDrawn="1"/>
        </p:nvPicPr>
        <p:blipFill>
          <a:blip r:embed="rId17"/>
          <a:stretch>
            <a:fillRect/>
          </a:stretch>
        </p:blipFill>
        <p:spPr>
          <a:xfrm>
            <a:off x="217358" y="196486"/>
            <a:ext cx="715756" cy="745306"/>
          </a:xfrm>
          <a:prstGeom prst="rect">
            <a:avLst/>
          </a:prstGeom>
        </p:spPr>
      </p:pic>
    </p:spTree>
    <p:extLst>
      <p:ext uri="{BB962C8B-B14F-4D97-AF65-F5344CB8AC3E}">
        <p14:creationId xmlns:p14="http://schemas.microsoft.com/office/powerpoint/2010/main" val="40427564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ransition spd="slow" advClick="0" advTm="10000"/>
  <p:txStyles>
    <p:title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p:titleStyle>
    <p:bodyStyle>
      <a:lvl1pPr marL="342900" indent="-342900" algn="l" defTabSz="457200" rtl="0" eaLnBrk="1" latinLnBrk="0" hangingPunct="1">
        <a:spcBef>
          <a:spcPct val="20000"/>
        </a:spcBef>
        <a:buClr>
          <a:schemeClr val="tx2"/>
        </a:buClr>
        <a:buFont typeface="Wingdings" pitchFamily="2" charset="2"/>
        <a:buChar char="§"/>
        <a:defRPr sz="2400" kern="1200">
          <a:solidFill>
            <a:schemeClr val="tx1"/>
          </a:solidFill>
          <a:latin typeface="Helvetica" pitchFamily="2"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000" kern="1200">
          <a:solidFill>
            <a:schemeClr val="tx1"/>
          </a:solidFill>
          <a:latin typeface="Helvetica" pitchFamily="2" charset="0"/>
          <a:ea typeface="+mn-ea"/>
          <a:cs typeface="+mn-cs"/>
        </a:defRPr>
      </a:lvl2pPr>
      <a:lvl3pPr marL="1257300" indent="-342900" algn="l" defTabSz="457200" rtl="0" eaLnBrk="1" latinLnBrk="0" hangingPunct="1">
        <a:spcBef>
          <a:spcPct val="20000"/>
        </a:spcBef>
        <a:buClr>
          <a:schemeClr val="accent6"/>
        </a:buClr>
        <a:buFont typeface="Apple Symbols" panose="02000000000000000000" pitchFamily="2" charset="-79"/>
        <a:buChar char="≫"/>
        <a:defRPr sz="1800" kern="1200">
          <a:solidFill>
            <a:schemeClr val="tx1"/>
          </a:solidFill>
          <a:latin typeface="Helvetica"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www.legion.careasy.org/" TargetMode="Externa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legion.org/betheon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www.mentalhealth.va.gov/docs/data-sheets/2022/2022-National-Veteran-Suicide-Prevention-Annual-Report-FINAL-508.pdf"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solutions.edc.org/solutions/zero-suicide-institute/services/trainings/counseling-access-lethal-means-cal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legion.org/betheone" TargetMode="External"/><Relationship Id="rId2" Type="http://schemas.openxmlformats.org/officeDocument/2006/relationships/image" Target="../media/image43.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legion.org/betheon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872E2-80A5-1CA6-4CD6-3AB6532DC21F}"/>
              </a:ext>
            </a:extLst>
          </p:cNvPr>
          <p:cNvSpPr>
            <a:spLocks noGrp="1"/>
          </p:cNvSpPr>
          <p:nvPr>
            <p:ph type="ctrTitle"/>
          </p:nvPr>
        </p:nvSpPr>
        <p:spPr/>
        <p:txBody>
          <a:bodyPr/>
          <a:lstStyle/>
          <a:p>
            <a:r>
              <a:rPr lang="en-US" dirty="0"/>
              <a:t>Training Tuesday</a:t>
            </a:r>
          </a:p>
        </p:txBody>
      </p:sp>
      <p:sp>
        <p:nvSpPr>
          <p:cNvPr id="5" name="Subtitle 4">
            <a:extLst>
              <a:ext uri="{FF2B5EF4-FFF2-40B4-BE49-F238E27FC236}">
                <a16:creationId xmlns:a16="http://schemas.microsoft.com/office/drawing/2014/main" id="{89BDCAD0-6785-E2B6-3898-112512B966C6}"/>
              </a:ext>
            </a:extLst>
          </p:cNvPr>
          <p:cNvSpPr>
            <a:spLocks noGrp="1"/>
          </p:cNvSpPr>
          <p:nvPr>
            <p:ph type="subTitle" idx="1"/>
          </p:nvPr>
        </p:nvSpPr>
        <p:spPr/>
        <p:txBody>
          <a:bodyPr/>
          <a:lstStyle/>
          <a:p>
            <a:r>
              <a:rPr lang="en-US" dirty="0"/>
              <a:t>#BeTheOne: Talking About Suicide Without Stigma</a:t>
            </a:r>
          </a:p>
        </p:txBody>
      </p:sp>
    </p:spTree>
    <p:extLst>
      <p:ext uri="{BB962C8B-B14F-4D97-AF65-F5344CB8AC3E}">
        <p14:creationId xmlns:p14="http://schemas.microsoft.com/office/powerpoint/2010/main" val="188256390"/>
      </p:ext>
    </p:extLst>
  </p:cSld>
  <p:clrMapOvr>
    <a:masterClrMapping/>
  </p:clrMapOvr>
  <p:transition spd="slow" advClick="0" advTm="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DEA5ED-052F-4849-B7BD-250EE8AC980C}"/>
              </a:ext>
            </a:extLst>
          </p:cNvPr>
          <p:cNvSpPr txBox="1">
            <a:spLocks/>
          </p:cNvSpPr>
          <p:nvPr/>
        </p:nvSpPr>
        <p:spPr>
          <a:xfrm>
            <a:off x="457200" y="5826918"/>
            <a:ext cx="8229600" cy="7453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endParaRPr lang="en-US" dirty="0"/>
          </a:p>
        </p:txBody>
      </p:sp>
      <p:sp>
        <p:nvSpPr>
          <p:cNvPr id="7" name="Text Placeholder 6">
            <a:extLst>
              <a:ext uri="{FF2B5EF4-FFF2-40B4-BE49-F238E27FC236}">
                <a16:creationId xmlns:a16="http://schemas.microsoft.com/office/drawing/2014/main" id="{311F90DB-B57B-4DAC-AA67-D6F5562ABA2B}"/>
              </a:ext>
            </a:extLst>
          </p:cNvPr>
          <p:cNvSpPr>
            <a:spLocks noGrp="1"/>
          </p:cNvSpPr>
          <p:nvPr>
            <p:ph type="body" sz="half" idx="2"/>
          </p:nvPr>
        </p:nvSpPr>
        <p:spPr>
          <a:xfrm>
            <a:off x="550242" y="2748802"/>
            <a:ext cx="3008313" cy="3106691"/>
          </a:xfrm>
        </p:spPr>
        <p:txBody>
          <a:bodyPr/>
          <a:lstStyle/>
          <a:p>
            <a:r>
              <a:rPr lang="en-US" sz="2000" dirty="0"/>
              <a:t>Already taken the old course? The American Legion Extension Institute has been rewritten, updated, streamlined and enhanced with videos, digital photos, clickable links, a historical timeline and additional features.</a:t>
            </a:r>
          </a:p>
        </p:txBody>
      </p:sp>
      <p:pic>
        <p:nvPicPr>
          <p:cNvPr id="2" name="Picture 1">
            <a:extLst>
              <a:ext uri="{FF2B5EF4-FFF2-40B4-BE49-F238E27FC236}">
                <a16:creationId xmlns:a16="http://schemas.microsoft.com/office/drawing/2014/main" id="{517995E3-3587-5987-F5DC-3051F23EDC02}"/>
              </a:ext>
            </a:extLst>
          </p:cNvPr>
          <p:cNvPicPr>
            <a:picLocks noChangeAspect="1"/>
          </p:cNvPicPr>
          <p:nvPr/>
        </p:nvPicPr>
        <p:blipFill>
          <a:blip r:embed="rId2"/>
          <a:srcRect/>
          <a:stretch/>
        </p:blipFill>
        <p:spPr>
          <a:xfrm>
            <a:off x="3809119" y="2894422"/>
            <a:ext cx="5128245" cy="2886848"/>
          </a:xfrm>
          <a:prstGeom prst="rect">
            <a:avLst/>
          </a:prstGeom>
        </p:spPr>
      </p:pic>
      <p:sp>
        <p:nvSpPr>
          <p:cNvPr id="6" name="Title 1">
            <a:extLst>
              <a:ext uri="{FF2B5EF4-FFF2-40B4-BE49-F238E27FC236}">
                <a16:creationId xmlns:a16="http://schemas.microsoft.com/office/drawing/2014/main" id="{A70E4002-D5CC-1C1F-5B4B-081F78861EF6}"/>
              </a:ext>
            </a:extLst>
          </p:cNvPr>
          <p:cNvSpPr>
            <a:spLocks noGrp="1"/>
          </p:cNvSpPr>
          <p:nvPr>
            <p:ph type="title"/>
          </p:nvPr>
        </p:nvSpPr>
        <p:spPr>
          <a:xfrm>
            <a:off x="550242" y="1604956"/>
            <a:ext cx="8229600" cy="652499"/>
          </a:xfrm>
        </p:spPr>
        <p:txBody>
          <a:bodyPr>
            <a:noAutofit/>
          </a:bodyPr>
          <a:lstStyle/>
          <a:p>
            <a:r>
              <a:rPr lang="en-US" dirty="0"/>
              <a:t>Click the TAKE BASIC TRAINING link at: legion.org/training</a:t>
            </a:r>
          </a:p>
        </p:txBody>
      </p:sp>
    </p:spTree>
    <p:extLst>
      <p:ext uri="{BB962C8B-B14F-4D97-AF65-F5344CB8AC3E}">
        <p14:creationId xmlns:p14="http://schemas.microsoft.com/office/powerpoint/2010/main" val="1041794430"/>
      </p:ext>
    </p:extLst>
  </p:cSld>
  <p:clrMapOvr>
    <a:masterClrMapping/>
  </p:clrMapOvr>
  <p:transition spd="slow" advClick="0" advTm="5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DCCBF635-1A87-73ED-FB93-0837FC928BBF}"/>
              </a:ext>
            </a:extLst>
          </p:cNvPr>
          <p:cNvPicPr>
            <a:picLocks noChangeAspect="1"/>
          </p:cNvPicPr>
          <p:nvPr/>
        </p:nvPicPr>
        <p:blipFill>
          <a:blip r:embed="rId2"/>
          <a:stretch>
            <a:fillRect/>
          </a:stretch>
        </p:blipFill>
        <p:spPr>
          <a:xfrm>
            <a:off x="2571750" y="1657350"/>
            <a:ext cx="4000500" cy="4000500"/>
          </a:xfrm>
          <a:prstGeom prst="rect">
            <a:avLst/>
          </a:prstGeom>
        </p:spPr>
      </p:pic>
    </p:spTree>
    <p:extLst>
      <p:ext uri="{BB962C8B-B14F-4D97-AF65-F5344CB8AC3E}">
        <p14:creationId xmlns:p14="http://schemas.microsoft.com/office/powerpoint/2010/main" val="2216927190"/>
      </p:ext>
    </p:extLst>
  </p:cSld>
  <p:clrMapOvr>
    <a:masterClrMapping/>
  </p:clrMapOvr>
  <p:transition spd="slow" advClick="0" advTm="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7873-65C7-67AC-7B44-F4B30649BC1B}"/>
              </a:ext>
            </a:extLst>
          </p:cNvPr>
          <p:cNvSpPr>
            <a:spLocks noGrp="1"/>
          </p:cNvSpPr>
          <p:nvPr>
            <p:ph type="body" idx="1"/>
          </p:nvPr>
        </p:nvSpPr>
        <p:spPr>
          <a:xfrm>
            <a:off x="314325" y="1902916"/>
            <a:ext cx="4040188" cy="639762"/>
          </a:xfrm>
        </p:spPr>
        <p:txBody>
          <a:bodyPr vert="horz" lIns="91440" tIns="45720" rIns="91440" bIns="45720" rtlCol="0" anchor="b">
            <a:noAutofit/>
          </a:bodyPr>
          <a:lstStyle/>
          <a:p>
            <a:r>
              <a:rPr lang="en-US" b="1" kern="1200" dirty="0">
                <a:latin typeface="Helvetica" pitchFamily="2" charset="0"/>
                <a:ea typeface="+mn-ea"/>
                <a:cs typeface="+mn-cs"/>
              </a:rPr>
              <a:t>Media Alliance Training Tips</a:t>
            </a:r>
          </a:p>
        </p:txBody>
      </p:sp>
      <p:sp>
        <p:nvSpPr>
          <p:cNvPr id="3" name="Subtitle 2">
            <a:extLst>
              <a:ext uri="{FF2B5EF4-FFF2-40B4-BE49-F238E27FC236}">
                <a16:creationId xmlns:a16="http://schemas.microsoft.com/office/drawing/2014/main" id="{2656528E-2EB9-B80E-E65F-1B46049490FC}"/>
              </a:ext>
            </a:extLst>
          </p:cNvPr>
          <p:cNvSpPr>
            <a:spLocks noGrp="1"/>
          </p:cNvSpPr>
          <p:nvPr>
            <p:ph sz="half" idx="2"/>
          </p:nvPr>
        </p:nvSpPr>
        <p:spPr>
          <a:xfrm>
            <a:off x="235734" y="2704603"/>
            <a:ext cx="4040188" cy="2934197"/>
          </a:xfrm>
        </p:spPr>
        <p:txBody>
          <a:bodyPr vert="horz" lIns="91440" tIns="45720" rIns="91440" bIns="45720" rtlCol="0">
            <a:normAutofit/>
          </a:bodyPr>
          <a:lstStyle/>
          <a:p>
            <a:r>
              <a:rPr lang="en-US" dirty="0"/>
              <a:t>Style Guide</a:t>
            </a:r>
          </a:p>
          <a:p>
            <a:r>
              <a:rPr lang="en-US" dirty="0"/>
              <a:t>Texting to communicate with membership</a:t>
            </a:r>
          </a:p>
          <a:p>
            <a:r>
              <a:rPr lang="en-US" dirty="0"/>
              <a:t>Photography</a:t>
            </a:r>
          </a:p>
          <a:p>
            <a:r>
              <a:rPr lang="en-US" dirty="0"/>
              <a:t>Social Media</a:t>
            </a:r>
          </a:p>
          <a:p>
            <a:r>
              <a:rPr lang="en-US" dirty="0"/>
              <a:t>#BeTheOne</a:t>
            </a:r>
          </a:p>
        </p:txBody>
      </p:sp>
      <p:sp>
        <p:nvSpPr>
          <p:cNvPr id="4" name="Subtitle 2">
            <a:extLst>
              <a:ext uri="{FF2B5EF4-FFF2-40B4-BE49-F238E27FC236}">
                <a16:creationId xmlns:a16="http://schemas.microsoft.com/office/drawing/2014/main" id="{58E8CA36-C18B-CEA3-AA74-F81DB12DB8F2}"/>
              </a:ext>
            </a:extLst>
          </p:cNvPr>
          <p:cNvSpPr txBox="1">
            <a:spLocks/>
          </p:cNvSpPr>
          <p:nvPr/>
        </p:nvSpPr>
        <p:spPr>
          <a:xfrm>
            <a:off x="4645024" y="1984672"/>
            <a:ext cx="4184651" cy="639762"/>
          </a:xfrm>
          <a:prstGeom prst="rect">
            <a:avLst/>
          </a:prstGeom>
        </p:spPr>
        <p:txBody>
          <a:bodyPr vert="horz" lIns="91440" tIns="45720" rIns="91440" bIns="45720" rtlCol="0" anchor="b">
            <a:noAutofit/>
          </a:bodyPr>
          <a:lstStyle>
            <a:lvl1pPr marL="0" indent="0" algn="ctr" defTabSz="457200" rtl="0" eaLnBrk="1" latinLnBrk="0" hangingPunct="1">
              <a:spcBef>
                <a:spcPct val="20000"/>
              </a:spcBef>
              <a:buClr>
                <a:schemeClr val="tx2"/>
              </a:buClr>
              <a:buFont typeface="Wingdings" pitchFamily="2" charset="2"/>
              <a:buNone/>
              <a:defRPr sz="3600" i="1" kern="1200">
                <a:solidFill>
                  <a:srgbClr val="F9C51A"/>
                </a:solidFill>
                <a:latin typeface="Helvetica" pitchFamily="2" charset="0"/>
                <a:ea typeface="+mn-ea"/>
                <a:cs typeface="+mn-cs"/>
              </a:defRPr>
            </a:lvl1pPr>
            <a:lvl2pPr marL="457200" indent="0" algn="ctr" defTabSz="4572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2" charset="0"/>
                <a:ea typeface="+mn-ea"/>
                <a:cs typeface="+mn-cs"/>
              </a:defRPr>
            </a:lvl2pPr>
            <a:lvl3pPr marL="914400" indent="0" algn="ctr" defTabSz="457200" rtl="0" eaLnBrk="1" latinLnBrk="0" hangingPunct="1">
              <a:spcBef>
                <a:spcPct val="20000"/>
              </a:spcBef>
              <a:buClr>
                <a:schemeClr val="accent6"/>
              </a:buClr>
              <a:buFont typeface="Apple Symbols" panose="02000000000000000000" pitchFamily="2" charset="-79"/>
              <a:buNone/>
              <a:defRPr sz="1800" kern="1200">
                <a:solidFill>
                  <a:schemeClr val="tx1">
                    <a:tint val="75000"/>
                  </a:schemeClr>
                </a:solidFill>
                <a:latin typeface="Helvetica" pitchFamily="2" charset="0"/>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Helvetica" pitchFamily="2" charset="0"/>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Helvetica" pitchFamily="2"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endParaRPr lang="en-US" sz="1400" b="1" i="0" kern="1200" dirty="0">
              <a:solidFill>
                <a:schemeClr val="tx2"/>
              </a:solidFill>
              <a:latin typeface="Helvetica" pitchFamily="2" charset="0"/>
              <a:ea typeface="+mn-ea"/>
              <a:cs typeface="+mn-cs"/>
            </a:endParaRPr>
          </a:p>
          <a:p>
            <a:pPr algn="l">
              <a:lnSpc>
                <a:spcPct val="90000"/>
              </a:lnSpc>
            </a:pPr>
            <a:r>
              <a:rPr lang="en-US" sz="1400" b="1" i="0" kern="1200" dirty="0">
                <a:solidFill>
                  <a:schemeClr val="tx2"/>
                </a:solidFill>
                <a:latin typeface="Helvetica" pitchFamily="2" charset="0"/>
                <a:ea typeface="+mn-ea"/>
                <a:cs typeface="+mn-cs"/>
              </a:rPr>
              <a:t>VISIT: https://www.youtube.com/watch?v=0RRWYVUtXJU&amp;list=PLHMR9MmnivfOWyhsIFyXA076m1DH8c4zX</a:t>
            </a:r>
          </a:p>
        </p:txBody>
      </p:sp>
      <p:pic>
        <p:nvPicPr>
          <p:cNvPr id="6" name="Picture 5" descr="Text&#10;&#10;Description automatically generated">
            <a:extLst>
              <a:ext uri="{FF2B5EF4-FFF2-40B4-BE49-F238E27FC236}">
                <a16:creationId xmlns:a16="http://schemas.microsoft.com/office/drawing/2014/main" id="{8BDB333D-0D34-C155-AA9D-40783DB653BD}"/>
              </a:ext>
            </a:extLst>
          </p:cNvPr>
          <p:cNvPicPr>
            <a:picLocks noChangeAspect="1"/>
          </p:cNvPicPr>
          <p:nvPr/>
        </p:nvPicPr>
        <p:blipFill rotWithShape="1">
          <a:blip r:embed="rId2"/>
          <a:srcRect l="1807" t="27434" r="-1805" b="26634"/>
          <a:stretch/>
        </p:blipFill>
        <p:spPr>
          <a:xfrm>
            <a:off x="4645024" y="2705100"/>
            <a:ext cx="4263242" cy="2933700"/>
          </a:xfrm>
          <a:prstGeom prst="rect">
            <a:avLst/>
          </a:prstGeom>
          <a:noFill/>
        </p:spPr>
      </p:pic>
    </p:spTree>
    <p:extLst>
      <p:ext uri="{BB962C8B-B14F-4D97-AF65-F5344CB8AC3E}">
        <p14:creationId xmlns:p14="http://schemas.microsoft.com/office/powerpoint/2010/main" val="2435623353"/>
      </p:ext>
    </p:extLst>
  </p:cSld>
  <p:clrMapOvr>
    <a:masterClrMapping/>
  </p:clrMapOvr>
  <p:transition spd="slow" advClick="0" advTm="5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365C087-C1C4-4660-A2D6-2EA64C6E0670}"/>
              </a:ext>
            </a:extLst>
          </p:cNvPr>
          <p:cNvSpPr>
            <a:spLocks noGrp="1"/>
          </p:cNvSpPr>
          <p:nvPr>
            <p:ph type="title"/>
          </p:nvPr>
        </p:nvSpPr>
        <p:spPr>
          <a:xfrm>
            <a:off x="457200" y="1435100"/>
            <a:ext cx="3008313" cy="1162050"/>
          </a:xfrm>
        </p:spPr>
        <p:txBody>
          <a:bodyPr anchor="t">
            <a:normAutofit/>
          </a:bodyPr>
          <a:lstStyle/>
          <a:p>
            <a:r>
              <a:rPr lang="en-US" dirty="0"/>
              <a:t>FOUNDATION OF HOPE</a:t>
            </a:r>
          </a:p>
        </p:txBody>
      </p:sp>
      <p:pic>
        <p:nvPicPr>
          <p:cNvPr id="3" name="Picture 2" descr="Graphical user interface, text&#10;&#10;Description automatically generated">
            <a:extLst>
              <a:ext uri="{FF2B5EF4-FFF2-40B4-BE49-F238E27FC236}">
                <a16:creationId xmlns:a16="http://schemas.microsoft.com/office/drawing/2014/main" id="{94C17036-5041-55C3-D160-3C5213C5C2F5}"/>
              </a:ext>
            </a:extLst>
          </p:cNvPr>
          <p:cNvPicPr>
            <a:picLocks noChangeAspect="1"/>
          </p:cNvPicPr>
          <p:nvPr/>
        </p:nvPicPr>
        <p:blipFill rotWithShape="1">
          <a:blip r:embed="rId3"/>
          <a:srcRect r="-581" b="-583"/>
          <a:stretch/>
        </p:blipFill>
        <p:spPr>
          <a:xfrm>
            <a:off x="3575050" y="1608932"/>
            <a:ext cx="5111750" cy="3067049"/>
          </a:xfrm>
          <a:prstGeom prst="rect">
            <a:avLst/>
          </a:prstGeom>
          <a:noFill/>
        </p:spPr>
      </p:pic>
      <p:sp>
        <p:nvSpPr>
          <p:cNvPr id="10" name="Text Placeholder 9">
            <a:extLst>
              <a:ext uri="{FF2B5EF4-FFF2-40B4-BE49-F238E27FC236}">
                <a16:creationId xmlns:a16="http://schemas.microsoft.com/office/drawing/2014/main" id="{734725DB-C6AE-4401-976D-0132CB0BAF77}"/>
              </a:ext>
            </a:extLst>
          </p:cNvPr>
          <p:cNvSpPr>
            <a:spLocks noGrp="1"/>
          </p:cNvSpPr>
          <p:nvPr>
            <p:ph type="body" sz="half" idx="2"/>
          </p:nvPr>
        </p:nvSpPr>
        <p:spPr>
          <a:xfrm>
            <a:off x="457200" y="2694802"/>
            <a:ext cx="3008313" cy="3431361"/>
          </a:xfrm>
        </p:spPr>
        <p:txBody>
          <a:bodyPr>
            <a:normAutofit/>
          </a:bodyPr>
          <a:lstStyle/>
          <a:p>
            <a:pPr>
              <a:lnSpc>
                <a:spcPct val="90000"/>
              </a:lnSpc>
            </a:pPr>
            <a:r>
              <a:rPr lang="en-US" sz="1500" dirty="0"/>
              <a:t>When children of military personnel and veterans face urgent, unexpected hardships the American Legion opens their pockets and assist from the Foundation of Hope. 
Originally founded in 1925 as the American Legion endowment fund, the foundation has rigorous training and accreditation costs for American Legion claims experts who provide free representation for veterans and families applying for benefits, survivor assistance, and other opportunities. </a:t>
            </a:r>
          </a:p>
        </p:txBody>
      </p:sp>
      <p:pic>
        <p:nvPicPr>
          <p:cNvPr id="4" name="Picture 3">
            <a:extLst>
              <a:ext uri="{FF2B5EF4-FFF2-40B4-BE49-F238E27FC236}">
                <a16:creationId xmlns:a16="http://schemas.microsoft.com/office/drawing/2014/main" id="{06AA7B26-6C2E-8288-C709-B8962C0065E3}"/>
              </a:ext>
            </a:extLst>
          </p:cNvPr>
          <p:cNvPicPr>
            <a:picLocks noChangeAspect="1"/>
          </p:cNvPicPr>
          <p:nvPr/>
        </p:nvPicPr>
        <p:blipFill>
          <a:blip r:embed="rId4"/>
          <a:stretch>
            <a:fillRect/>
          </a:stretch>
        </p:blipFill>
        <p:spPr>
          <a:xfrm>
            <a:off x="7107799" y="4817676"/>
            <a:ext cx="1579001" cy="1585097"/>
          </a:xfrm>
          <a:prstGeom prst="rect">
            <a:avLst/>
          </a:prstGeom>
        </p:spPr>
      </p:pic>
      <p:sp>
        <p:nvSpPr>
          <p:cNvPr id="5" name="TextBox 4">
            <a:extLst>
              <a:ext uri="{FF2B5EF4-FFF2-40B4-BE49-F238E27FC236}">
                <a16:creationId xmlns:a16="http://schemas.microsoft.com/office/drawing/2014/main" id="{2A51566E-B8E2-CB43-579E-9D8978D14F61}"/>
              </a:ext>
            </a:extLst>
          </p:cNvPr>
          <p:cNvSpPr txBox="1"/>
          <p:nvPr/>
        </p:nvSpPr>
        <p:spPr>
          <a:xfrm>
            <a:off x="3648074" y="5170895"/>
            <a:ext cx="3533775" cy="584775"/>
          </a:xfrm>
          <a:prstGeom prst="rect">
            <a:avLst/>
          </a:prstGeom>
          <a:noFill/>
        </p:spPr>
        <p:txBody>
          <a:bodyPr wrap="square" rtlCol="0">
            <a:spAutoFit/>
          </a:bodyPr>
          <a:lstStyle/>
          <a:p>
            <a:r>
              <a:rPr lang="en-US" sz="3200" dirty="0">
                <a:latin typeface="Helvetica" panose="020B0604020202020204" pitchFamily="34" charset="0"/>
                <a:cs typeface="Helvetica" panose="020B0604020202020204" pitchFamily="34" charset="0"/>
              </a:rPr>
              <a:t>legion.org/donate</a:t>
            </a:r>
          </a:p>
        </p:txBody>
      </p:sp>
    </p:spTree>
    <p:extLst>
      <p:ext uri="{BB962C8B-B14F-4D97-AF65-F5344CB8AC3E}">
        <p14:creationId xmlns:p14="http://schemas.microsoft.com/office/powerpoint/2010/main" val="569493591"/>
      </p:ext>
    </p:extLst>
  </p:cSld>
  <p:clrMapOvr>
    <a:masterClrMapping/>
  </p:clrMapOvr>
  <p:transition spd="slow" advClick="0" advTm="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3093F1-7DE2-4B6D-A4D2-8B3C529645E3}"/>
              </a:ext>
            </a:extLst>
          </p:cNvPr>
          <p:cNvSpPr>
            <a:spLocks noGrp="1"/>
          </p:cNvSpPr>
          <p:nvPr>
            <p:ph type="title"/>
          </p:nvPr>
        </p:nvSpPr>
        <p:spPr>
          <a:xfrm>
            <a:off x="457200" y="1435100"/>
            <a:ext cx="3008313" cy="1162050"/>
          </a:xfrm>
        </p:spPr>
        <p:txBody>
          <a:bodyPr anchor="t">
            <a:normAutofit/>
          </a:bodyPr>
          <a:lstStyle/>
          <a:p>
            <a:pPr>
              <a:lnSpc>
                <a:spcPct val="90000"/>
              </a:lnSpc>
            </a:pPr>
            <a:r>
              <a:rPr lang="en-US" dirty="0"/>
              <a:t>NATIONAL EMERGENCY FUND</a:t>
            </a:r>
          </a:p>
        </p:txBody>
      </p:sp>
      <p:pic>
        <p:nvPicPr>
          <p:cNvPr id="6" name="Picture 5" descr="A picture containing outdoor, sky, ground, red&#10;&#10;Description automatically generated">
            <a:extLst>
              <a:ext uri="{FF2B5EF4-FFF2-40B4-BE49-F238E27FC236}">
                <a16:creationId xmlns:a16="http://schemas.microsoft.com/office/drawing/2014/main" id="{B6EDAE98-FE0F-9308-19E8-2A4ED49C42E0}"/>
              </a:ext>
            </a:extLst>
          </p:cNvPr>
          <p:cNvPicPr>
            <a:picLocks noChangeAspect="1"/>
          </p:cNvPicPr>
          <p:nvPr/>
        </p:nvPicPr>
        <p:blipFill rotWithShape="1">
          <a:blip r:embed="rId3"/>
          <a:srcRect l="9643" r="24976"/>
          <a:stretch/>
        </p:blipFill>
        <p:spPr>
          <a:xfrm>
            <a:off x="3968008" y="1435099"/>
            <a:ext cx="5111750" cy="4691063"/>
          </a:xfrm>
          <a:prstGeom prst="rect">
            <a:avLst/>
          </a:prstGeom>
          <a:noFill/>
        </p:spPr>
      </p:pic>
      <p:sp>
        <p:nvSpPr>
          <p:cNvPr id="5" name="Content Placeholder 4">
            <a:extLst>
              <a:ext uri="{FF2B5EF4-FFF2-40B4-BE49-F238E27FC236}">
                <a16:creationId xmlns:a16="http://schemas.microsoft.com/office/drawing/2014/main" id="{8CDB7614-51F3-40DA-BE46-1D4B49C55253}"/>
              </a:ext>
            </a:extLst>
          </p:cNvPr>
          <p:cNvSpPr>
            <a:spLocks noGrp="1"/>
          </p:cNvSpPr>
          <p:nvPr>
            <p:ph type="body" sz="half" idx="2"/>
          </p:nvPr>
        </p:nvSpPr>
        <p:spPr>
          <a:xfrm>
            <a:off x="457200" y="2694802"/>
            <a:ext cx="3008313" cy="3431361"/>
          </a:xfrm>
        </p:spPr>
        <p:txBody>
          <a:bodyPr>
            <a:normAutofit/>
          </a:bodyPr>
          <a:lstStyle/>
          <a:p>
            <a:r>
              <a:rPr lang="en-US" dirty="0"/>
              <a:t>The American legions national emergency fund, NEF, is available to help American Legion members and posts, and sons of the American Legion members, who have been impacted by natural disasters. </a:t>
            </a:r>
          </a:p>
          <a:p>
            <a:endParaRPr lang="en-US" dirty="0"/>
          </a:p>
          <a:p>
            <a:endParaRPr lang="en-US" dirty="0"/>
          </a:p>
        </p:txBody>
      </p:sp>
      <p:pic>
        <p:nvPicPr>
          <p:cNvPr id="11" name="Picture 10" descr="Qr code&#10;&#10;Description automatically generated">
            <a:extLst>
              <a:ext uri="{FF2B5EF4-FFF2-40B4-BE49-F238E27FC236}">
                <a16:creationId xmlns:a16="http://schemas.microsoft.com/office/drawing/2014/main" id="{252D4408-3EC9-323A-3299-3ABA97E1CEFD}"/>
              </a:ext>
            </a:extLst>
          </p:cNvPr>
          <p:cNvPicPr>
            <a:picLocks noChangeAspect="1"/>
          </p:cNvPicPr>
          <p:nvPr/>
        </p:nvPicPr>
        <p:blipFill>
          <a:blip r:embed="rId4"/>
          <a:stretch>
            <a:fillRect/>
          </a:stretch>
        </p:blipFill>
        <p:spPr>
          <a:xfrm>
            <a:off x="457200" y="5202831"/>
            <a:ext cx="923331" cy="923331"/>
          </a:xfrm>
          <a:prstGeom prst="rect">
            <a:avLst/>
          </a:prstGeom>
        </p:spPr>
      </p:pic>
      <p:sp>
        <p:nvSpPr>
          <p:cNvPr id="12" name="TextBox 11">
            <a:extLst>
              <a:ext uri="{FF2B5EF4-FFF2-40B4-BE49-F238E27FC236}">
                <a16:creationId xmlns:a16="http://schemas.microsoft.com/office/drawing/2014/main" id="{E1CC5B0A-0D2A-8951-FAAA-9284C3A67D98}"/>
              </a:ext>
            </a:extLst>
          </p:cNvPr>
          <p:cNvSpPr txBox="1"/>
          <p:nvPr/>
        </p:nvSpPr>
        <p:spPr>
          <a:xfrm>
            <a:off x="1380531" y="5517287"/>
            <a:ext cx="2705100" cy="923330"/>
          </a:xfrm>
          <a:prstGeom prst="rect">
            <a:avLst/>
          </a:prstGeom>
          <a:noFill/>
        </p:spPr>
        <p:txBody>
          <a:bodyPr wrap="square" rtlCol="0">
            <a:spAutoFit/>
          </a:bodyPr>
          <a:lstStyle/>
          <a:p>
            <a:r>
              <a:rPr lang="en-US" b="1" dirty="0"/>
              <a:t>Apply or donate at:</a:t>
            </a:r>
          </a:p>
          <a:p>
            <a:r>
              <a:rPr lang="en-US" b="1" dirty="0"/>
              <a:t>legion.org/emergency</a:t>
            </a:r>
          </a:p>
          <a:p>
            <a:endParaRPr lang="en-US" dirty="0"/>
          </a:p>
        </p:txBody>
      </p:sp>
    </p:spTree>
    <p:extLst>
      <p:ext uri="{BB962C8B-B14F-4D97-AF65-F5344CB8AC3E}">
        <p14:creationId xmlns:p14="http://schemas.microsoft.com/office/powerpoint/2010/main" val="1229910939"/>
      </p:ext>
    </p:extLst>
  </p:cSld>
  <p:clrMapOvr>
    <a:masterClrMapping/>
  </p:clrMapOvr>
  <p:transition spd="slow" advClick="0" advTm="5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36B4CB-C38C-43BC-B991-FA9BFAF66FC4}"/>
              </a:ext>
            </a:extLst>
          </p:cNvPr>
          <p:cNvSpPr>
            <a:spLocks noGrp="1"/>
          </p:cNvSpPr>
          <p:nvPr>
            <p:ph type="title"/>
          </p:nvPr>
        </p:nvSpPr>
        <p:spPr/>
        <p:txBody>
          <a:bodyPr/>
          <a:lstStyle/>
          <a:p>
            <a:r>
              <a:rPr lang="en-US" dirty="0"/>
              <a:t>OPERATION COMFORT WARRIORS</a:t>
            </a:r>
          </a:p>
        </p:txBody>
      </p:sp>
      <p:pic>
        <p:nvPicPr>
          <p:cNvPr id="3" name="Picture 2" descr="A picture containing grass, outdoor, bench, sky&#10;&#10;Description automatically generated">
            <a:extLst>
              <a:ext uri="{FF2B5EF4-FFF2-40B4-BE49-F238E27FC236}">
                <a16:creationId xmlns:a16="http://schemas.microsoft.com/office/drawing/2014/main" id="{C68ABB5E-A923-587E-BE33-D741700ACF8D}"/>
              </a:ext>
            </a:extLst>
          </p:cNvPr>
          <p:cNvPicPr>
            <a:picLocks noChangeAspect="1"/>
          </p:cNvPicPr>
          <p:nvPr/>
        </p:nvPicPr>
        <p:blipFill>
          <a:blip r:embed="rId2"/>
          <a:stretch>
            <a:fillRect/>
          </a:stretch>
        </p:blipFill>
        <p:spPr>
          <a:xfrm>
            <a:off x="657225" y="2045320"/>
            <a:ext cx="3266736" cy="2176463"/>
          </a:xfrm>
          <a:prstGeom prst="rect">
            <a:avLst/>
          </a:prstGeom>
        </p:spPr>
      </p:pic>
      <p:pic>
        <p:nvPicPr>
          <p:cNvPr id="5" name="Picture 4" descr="A picture containing person, outdoor&#10;&#10;Description automatically generated">
            <a:extLst>
              <a:ext uri="{FF2B5EF4-FFF2-40B4-BE49-F238E27FC236}">
                <a16:creationId xmlns:a16="http://schemas.microsoft.com/office/drawing/2014/main" id="{A57D04ED-F2AC-7BBA-69A9-D986569857A6}"/>
              </a:ext>
            </a:extLst>
          </p:cNvPr>
          <p:cNvPicPr>
            <a:picLocks noChangeAspect="1"/>
          </p:cNvPicPr>
          <p:nvPr/>
        </p:nvPicPr>
        <p:blipFill>
          <a:blip r:embed="rId3"/>
          <a:stretch>
            <a:fillRect/>
          </a:stretch>
        </p:blipFill>
        <p:spPr>
          <a:xfrm>
            <a:off x="657225" y="4259883"/>
            <a:ext cx="3266736" cy="2180546"/>
          </a:xfrm>
          <a:prstGeom prst="rect">
            <a:avLst/>
          </a:prstGeom>
        </p:spPr>
      </p:pic>
      <p:sp>
        <p:nvSpPr>
          <p:cNvPr id="6" name="TextBox 5">
            <a:extLst>
              <a:ext uri="{FF2B5EF4-FFF2-40B4-BE49-F238E27FC236}">
                <a16:creationId xmlns:a16="http://schemas.microsoft.com/office/drawing/2014/main" id="{714267C0-67FF-2FD1-5A1D-D5349F5907C0}"/>
              </a:ext>
            </a:extLst>
          </p:cNvPr>
          <p:cNvSpPr txBox="1"/>
          <p:nvPr/>
        </p:nvSpPr>
        <p:spPr>
          <a:xfrm>
            <a:off x="4124325" y="2007220"/>
            <a:ext cx="4733925" cy="2862322"/>
          </a:xfrm>
          <a:prstGeom prst="rect">
            <a:avLst/>
          </a:prstGeom>
          <a:noFill/>
        </p:spPr>
        <p:txBody>
          <a:bodyPr wrap="square" rtlCol="0">
            <a:spAutoFit/>
          </a:bodyPr>
          <a:lstStyle/>
          <a:p>
            <a:r>
              <a:rPr lang="en-US" b="0" i="0" dirty="0">
                <a:solidFill>
                  <a:schemeClr val="tx1">
                    <a:lumMod val="95000"/>
                    <a:lumOff val="5000"/>
                  </a:schemeClr>
                </a:solidFill>
                <a:effectLst/>
                <a:latin typeface="Helvetica" panose="020B0604020202020204" pitchFamily="34" charset="0"/>
                <a:cs typeface="Helvetica" panose="020B0604020202020204" pitchFamily="34" charset="0"/>
              </a:rPr>
              <a:t>Today, wounded warriors need a variety of items to help in their recovery. These gifts will not make our wounded warriors whole again, but they do express the Legion's gratitude.</a:t>
            </a:r>
            <a:br>
              <a:rPr lang="en-US" b="0" i="0" dirty="0">
                <a:solidFill>
                  <a:schemeClr val="tx1">
                    <a:lumMod val="95000"/>
                    <a:lumOff val="5000"/>
                  </a:schemeClr>
                </a:solidFill>
                <a:effectLst/>
                <a:latin typeface="Helvetica" panose="020B0604020202020204" pitchFamily="34" charset="0"/>
                <a:cs typeface="Helvetica" panose="020B0604020202020204" pitchFamily="34" charset="0"/>
              </a:rPr>
            </a:br>
            <a:endParaRPr lang="en-US" b="0" i="0" dirty="0">
              <a:solidFill>
                <a:schemeClr val="tx1">
                  <a:lumMod val="95000"/>
                  <a:lumOff val="5000"/>
                </a:schemeClr>
              </a:solidFill>
              <a:effectLst/>
              <a:latin typeface="Helvetica" panose="020B0604020202020204" pitchFamily="34" charset="0"/>
              <a:cs typeface="Helvetica" panose="020B0604020202020204" pitchFamily="34" charset="0"/>
            </a:endParaRPr>
          </a:p>
          <a:p>
            <a:r>
              <a:rPr lang="en-US" b="0" i="0" dirty="0">
                <a:solidFill>
                  <a:schemeClr val="tx1">
                    <a:lumMod val="95000"/>
                    <a:lumOff val="5000"/>
                  </a:schemeClr>
                </a:solidFill>
                <a:effectLst/>
                <a:latin typeface="Helvetica" panose="020B0604020202020204" pitchFamily="34" charset="0"/>
                <a:cs typeface="Helvetica" panose="020B0604020202020204" pitchFamily="34" charset="0"/>
              </a:rPr>
              <a:t>The program relies on funds, which are used to purchase items for the servicemembers.</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Donate or Apply at:</a:t>
            </a:r>
          </a:p>
        </p:txBody>
      </p:sp>
      <p:pic>
        <p:nvPicPr>
          <p:cNvPr id="8" name="Picture 7" descr="Qr code&#10;&#10;Description automatically generated">
            <a:extLst>
              <a:ext uri="{FF2B5EF4-FFF2-40B4-BE49-F238E27FC236}">
                <a16:creationId xmlns:a16="http://schemas.microsoft.com/office/drawing/2014/main" id="{36E67647-002A-2D08-C320-14BAEC359A00}"/>
              </a:ext>
            </a:extLst>
          </p:cNvPr>
          <p:cNvPicPr>
            <a:picLocks noChangeAspect="1"/>
          </p:cNvPicPr>
          <p:nvPr/>
        </p:nvPicPr>
        <p:blipFill>
          <a:blip r:embed="rId4"/>
          <a:stretch>
            <a:fillRect/>
          </a:stretch>
        </p:blipFill>
        <p:spPr>
          <a:xfrm>
            <a:off x="7253664" y="5353057"/>
            <a:ext cx="955424" cy="955424"/>
          </a:xfrm>
          <a:prstGeom prst="rect">
            <a:avLst/>
          </a:prstGeom>
        </p:spPr>
      </p:pic>
      <p:sp>
        <p:nvSpPr>
          <p:cNvPr id="10" name="TextBox 9">
            <a:extLst>
              <a:ext uri="{FF2B5EF4-FFF2-40B4-BE49-F238E27FC236}">
                <a16:creationId xmlns:a16="http://schemas.microsoft.com/office/drawing/2014/main" id="{C048F6B7-D659-FCD2-6492-B441F9087A8F}"/>
              </a:ext>
            </a:extLst>
          </p:cNvPr>
          <p:cNvSpPr txBox="1"/>
          <p:nvPr/>
        </p:nvSpPr>
        <p:spPr>
          <a:xfrm>
            <a:off x="4122252" y="5026990"/>
            <a:ext cx="4257675" cy="646331"/>
          </a:xfrm>
          <a:prstGeom prst="rect">
            <a:avLst/>
          </a:prstGeom>
          <a:noFill/>
        </p:spPr>
        <p:txBody>
          <a:bodyPr wrap="square" rtlCol="0">
            <a:spAutoFit/>
          </a:bodyPr>
          <a:lstStyle/>
          <a:p>
            <a:r>
              <a:rPr lang="en-US" sz="1800" b="1" dirty="0">
                <a:solidFill>
                  <a:schemeClr val="bg2">
                    <a:lumMod val="10000"/>
                  </a:schemeClr>
                </a:solidFill>
                <a:latin typeface="Helvetica" panose="020B0604020202020204" pitchFamily="34" charset="0"/>
                <a:cs typeface="Helvetica" panose="020B0604020202020204" pitchFamily="34" charset="0"/>
              </a:rPr>
              <a:t>legion.org/</a:t>
            </a:r>
            <a:r>
              <a:rPr lang="en-US" sz="1800" b="1" dirty="0" err="1">
                <a:solidFill>
                  <a:schemeClr val="bg2">
                    <a:lumMod val="10000"/>
                  </a:schemeClr>
                </a:solidFill>
                <a:latin typeface="Helvetica" panose="020B0604020202020204" pitchFamily="34" charset="0"/>
                <a:cs typeface="Helvetica" panose="020B0604020202020204" pitchFamily="34" charset="0"/>
              </a:rPr>
              <a:t>operationcomfortwarriors</a:t>
            </a:r>
            <a:endParaRPr lang="en-US" sz="1800" b="1" dirty="0">
              <a:solidFill>
                <a:schemeClr val="bg2">
                  <a:lumMod val="10000"/>
                </a:schemeClr>
              </a:solidFill>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10537861"/>
      </p:ext>
    </p:extLst>
  </p:cSld>
  <p:clrMapOvr>
    <a:masterClrMapping/>
  </p:clrMapOvr>
  <p:transition spd="slow" advClick="0" advTm="5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xt&#10;&#10;Description automatically generated with low confidence">
            <a:extLst>
              <a:ext uri="{FF2B5EF4-FFF2-40B4-BE49-F238E27FC236}">
                <a16:creationId xmlns:a16="http://schemas.microsoft.com/office/drawing/2014/main" id="{20EC8C8E-89B3-4B87-B447-F8D0784F4A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7437" y="1250742"/>
            <a:ext cx="7462182" cy="4439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371549"/>
      </p:ext>
    </p:extLst>
  </p:cSld>
  <p:clrMapOvr>
    <a:masterClrMapping/>
  </p:clrMapOvr>
  <p:transition spd="slow" advClick="0" advTm="12000">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A6F84D-7983-8CD8-1A81-D36BBA241CFF}"/>
              </a:ext>
            </a:extLst>
          </p:cNvPr>
          <p:cNvSpPr txBox="1"/>
          <p:nvPr/>
        </p:nvSpPr>
        <p:spPr>
          <a:xfrm>
            <a:off x="257174" y="1771650"/>
            <a:ext cx="8220075" cy="923330"/>
          </a:xfrm>
          <a:prstGeom prst="rect">
            <a:avLst/>
          </a:prstGeom>
          <a:noFill/>
        </p:spPr>
        <p:txBody>
          <a:bodyPr wrap="square" rtlCol="0">
            <a:spAutoFit/>
          </a:bodyPr>
          <a:lstStyle/>
          <a:p>
            <a:pPr marL="0" marR="0" lvl="0" indent="0" rtl="0">
              <a:spcBef>
                <a:spcPts val="0"/>
              </a:spcBef>
              <a:buNone/>
            </a:pPr>
            <a:r>
              <a:rPr lang="en-US" sz="1800" b="1" dirty="0">
                <a:solidFill>
                  <a:srgbClr val="FED200"/>
                </a:solidFill>
                <a:latin typeface="Helvetica" panose="020B0604020202020204" pitchFamily="34" charset="0"/>
                <a:ea typeface="Montserrat"/>
                <a:cs typeface="Helvetica" panose="020B0604020202020204" pitchFamily="34" charset="0"/>
                <a:sym typeface="Montserrat"/>
              </a:rPr>
              <a:t>AMERICAN LEGION VEHICLE </a:t>
            </a:r>
          </a:p>
          <a:p>
            <a:pPr marL="0" marR="0" lvl="0" indent="0" rtl="0">
              <a:spcBef>
                <a:spcPts val="0"/>
              </a:spcBef>
              <a:buNone/>
            </a:pPr>
            <a:r>
              <a:rPr lang="en-US" sz="1800" b="1" dirty="0">
                <a:solidFill>
                  <a:srgbClr val="FED200"/>
                </a:solidFill>
                <a:latin typeface="Helvetica" panose="020B0604020202020204" pitchFamily="34" charset="0"/>
                <a:ea typeface="Montserrat"/>
                <a:cs typeface="Helvetica" panose="020B0604020202020204" pitchFamily="34" charset="0"/>
                <a:sym typeface="Montserrat"/>
              </a:rPr>
              <a:t>DONATION PROGRAM</a:t>
            </a:r>
            <a:endParaRPr lang="en-ID" sz="1800" b="1" dirty="0">
              <a:solidFill>
                <a:srgbClr val="FED200"/>
              </a:solidFill>
              <a:latin typeface="Helvetica" panose="020B0604020202020204" pitchFamily="34" charset="0"/>
              <a:ea typeface="Montserrat"/>
              <a:cs typeface="Helvetica" panose="020B0604020202020204" pitchFamily="34" charset="0"/>
              <a:sym typeface="Montserrat"/>
            </a:endParaRPr>
          </a:p>
          <a:p>
            <a:endParaRPr lang="en-US" dirty="0">
              <a:solidFill>
                <a:srgbClr val="FED200"/>
              </a:solidFill>
              <a:latin typeface="Helvetica" panose="020B0604020202020204" pitchFamily="34" charset="0"/>
              <a:cs typeface="Helvetica" panose="020B0604020202020204" pitchFamily="34" charset="0"/>
            </a:endParaRPr>
          </a:p>
        </p:txBody>
      </p:sp>
      <p:sp>
        <p:nvSpPr>
          <p:cNvPr id="9" name="TextBox 8">
            <a:extLst>
              <a:ext uri="{FF2B5EF4-FFF2-40B4-BE49-F238E27FC236}">
                <a16:creationId xmlns:a16="http://schemas.microsoft.com/office/drawing/2014/main" id="{8B646138-7553-D3BB-8DFF-11947E756F3F}"/>
              </a:ext>
            </a:extLst>
          </p:cNvPr>
          <p:cNvSpPr txBox="1"/>
          <p:nvPr/>
        </p:nvSpPr>
        <p:spPr>
          <a:xfrm>
            <a:off x="257174" y="2474450"/>
            <a:ext cx="8534400" cy="646331"/>
          </a:xfrm>
          <a:prstGeom prst="rect">
            <a:avLst/>
          </a:prstGeom>
          <a:noFill/>
        </p:spPr>
        <p:txBody>
          <a:bodyPr wrap="square" rtlCol="0">
            <a:spAutoFit/>
          </a:bodyPr>
          <a:lstStyle/>
          <a:p>
            <a:r>
              <a:rPr lang="en-US" dirty="0">
                <a:solidFill>
                  <a:schemeClr val="bg1"/>
                </a:solidFill>
                <a:latin typeface="Helvetica" panose="020B0604020202020204" pitchFamily="34" charset="0"/>
                <a:cs typeface="Helvetica" panose="020B0604020202020204" pitchFamily="34" charset="0"/>
              </a:rPr>
              <a:t>TAX-DEDUCTIBLE AUTO DONATIONS NOT ONLY GET RID OF THAT OLD CLUNKER …. THEY HELP AMERICAN LEGION PROGRAMS AND SERVICES.</a:t>
            </a:r>
          </a:p>
        </p:txBody>
      </p:sp>
      <p:pic>
        <p:nvPicPr>
          <p:cNvPr id="11" name="Picture 10" descr="Qr code&#10;&#10;Description automatically generated">
            <a:extLst>
              <a:ext uri="{FF2B5EF4-FFF2-40B4-BE49-F238E27FC236}">
                <a16:creationId xmlns:a16="http://schemas.microsoft.com/office/drawing/2014/main" id="{1D3C5BB9-FADD-CDF3-060E-39D01DD7B901}"/>
              </a:ext>
            </a:extLst>
          </p:cNvPr>
          <p:cNvPicPr>
            <a:picLocks noChangeAspect="1"/>
          </p:cNvPicPr>
          <p:nvPr/>
        </p:nvPicPr>
        <p:blipFill>
          <a:blip r:embed="rId2"/>
          <a:stretch>
            <a:fillRect/>
          </a:stretch>
        </p:blipFill>
        <p:spPr>
          <a:xfrm>
            <a:off x="895349" y="3561917"/>
            <a:ext cx="2273192" cy="2273192"/>
          </a:xfrm>
          <a:prstGeom prst="rect">
            <a:avLst/>
          </a:prstGeom>
        </p:spPr>
      </p:pic>
      <p:sp>
        <p:nvSpPr>
          <p:cNvPr id="12" name="TextBox 11">
            <a:extLst>
              <a:ext uri="{FF2B5EF4-FFF2-40B4-BE49-F238E27FC236}">
                <a16:creationId xmlns:a16="http://schemas.microsoft.com/office/drawing/2014/main" id="{50D02B5B-0C30-61FB-2F86-E5E3E6DF93DB}"/>
              </a:ext>
            </a:extLst>
          </p:cNvPr>
          <p:cNvSpPr txBox="1"/>
          <p:nvPr/>
        </p:nvSpPr>
        <p:spPr>
          <a:xfrm>
            <a:off x="3168541" y="3626380"/>
            <a:ext cx="5308708" cy="184665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ED200"/>
                </a:solidFill>
                <a:effectLst/>
                <a:uLnTx/>
                <a:uFillTx/>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www.legion.careasy.org</a:t>
            </a:r>
            <a:endParaRPr kumimoji="0" lang="en-US" sz="3800" b="0" i="0" u="none" strike="noStrike" kern="1200" cap="none" spc="0" normalizeH="0" baseline="0" noProof="0" dirty="0">
              <a:ln>
                <a:noFill/>
              </a:ln>
              <a:solidFill>
                <a:srgbClr val="FED200"/>
              </a:solidFill>
              <a:effectLst/>
              <a:uLnTx/>
              <a:uFillTx/>
              <a:latin typeface="Helvetica" panose="020B0604020202020204" pitchFamily="34" charset="0"/>
              <a:cs typeface="Helvetica"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ED200"/>
                </a:solidFill>
                <a:effectLst/>
                <a:uLnTx/>
                <a:uFillTx/>
                <a:latin typeface="Helvetica" panose="020B0604020202020204" pitchFamily="34" charset="0"/>
                <a:cs typeface="Helvetica" panose="020B0604020202020204" pitchFamily="34" charset="0"/>
              </a:rPr>
              <a:t>or</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ED200"/>
                </a:solidFill>
                <a:effectLst/>
                <a:uLnTx/>
                <a:uFillTx/>
                <a:latin typeface="Helvetica" panose="020B0604020202020204" pitchFamily="34" charset="0"/>
                <a:cs typeface="Helvetica" panose="020B0604020202020204" pitchFamily="34" charset="0"/>
              </a:rPr>
              <a:t>Call: 1-844-4LEGION</a:t>
            </a:r>
            <a:endParaRPr lang="en-US" sz="3800" dirty="0">
              <a:solidFill>
                <a:srgbClr val="FED2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26227093"/>
      </p:ext>
    </p:extLst>
  </p:cSld>
  <p:clrMapOvr>
    <a:masterClrMapping/>
  </p:clrMapOvr>
  <p:transition spd="slow" advClick="0" advTm="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ED7EF6C-1615-B867-F091-2EBA17B27BCD}"/>
              </a:ext>
            </a:extLst>
          </p:cNvPr>
          <p:cNvSpPr txBox="1"/>
          <p:nvPr/>
        </p:nvSpPr>
        <p:spPr>
          <a:xfrm>
            <a:off x="457200" y="1535113"/>
            <a:ext cx="4040188" cy="639762"/>
          </a:xfrm>
          <a:prstGeom prst="rect">
            <a:avLst/>
          </a:prstGeom>
        </p:spPr>
        <p:txBody>
          <a:bodyPr vert="horz" lIns="91440" tIns="45720" rIns="91440" bIns="45720" rtlCol="0" anchor="b">
            <a:normAutofit/>
          </a:bodyPr>
          <a:lstStyle/>
          <a:p>
            <a:pPr marR="0">
              <a:lnSpc>
                <a:spcPct val="90000"/>
              </a:lnSpc>
              <a:spcBef>
                <a:spcPct val="20000"/>
              </a:spcBef>
              <a:spcAft>
                <a:spcPts val="0"/>
              </a:spcAft>
              <a:buClr>
                <a:schemeClr val="tx2"/>
              </a:buClr>
            </a:pPr>
            <a:r>
              <a:rPr lang="en-US" sz="1700" b="1" kern="1200" dirty="0">
                <a:solidFill>
                  <a:schemeClr val="tx2"/>
                </a:solidFill>
                <a:effectLst/>
                <a:latin typeface="Helvetica" pitchFamily="2" charset="0"/>
                <a:ea typeface="+mn-ea"/>
                <a:cs typeface="+mn-cs"/>
              </a:rPr>
              <a:t>Pledge to Be the One at </a:t>
            </a:r>
            <a:r>
              <a:rPr lang="en-US" sz="1700" b="1" u="sng" kern="1200" dirty="0">
                <a:solidFill>
                  <a:schemeClr val="tx2"/>
                </a:solidFill>
                <a:effectLst/>
                <a:latin typeface="Helvetica" pitchFamily="2" charset="0"/>
                <a:ea typeface="+mn-ea"/>
                <a:cs typeface="+mn-cs"/>
                <a:hlinkClick r:id="rId3">
                  <a:extLst>
                    <a:ext uri="{A12FA001-AC4F-418D-AE19-62706E023703}">
                      <ahyp:hlinkClr xmlns:ahyp="http://schemas.microsoft.com/office/drawing/2018/hyperlinkcolor" val="tx"/>
                    </a:ext>
                  </a:extLst>
                </a:hlinkClick>
              </a:rPr>
              <a:t>betheone.org</a:t>
            </a:r>
            <a:r>
              <a:rPr lang="en-US" sz="1700" b="1" kern="1200" dirty="0">
                <a:solidFill>
                  <a:schemeClr val="tx2"/>
                </a:solidFill>
                <a:effectLst/>
                <a:latin typeface="Helvetica" pitchFamily="2" charset="0"/>
                <a:ea typeface="+mn-ea"/>
                <a:cs typeface="+mn-cs"/>
              </a:rPr>
              <a:t> by signing up for email updates. </a:t>
            </a:r>
          </a:p>
        </p:txBody>
      </p:sp>
      <p:pic>
        <p:nvPicPr>
          <p:cNvPr id="9" name="Picture 8" descr="Qr code&#10;&#10;Description automatically generated">
            <a:extLst>
              <a:ext uri="{FF2B5EF4-FFF2-40B4-BE49-F238E27FC236}">
                <a16:creationId xmlns:a16="http://schemas.microsoft.com/office/drawing/2014/main" id="{8CA7C9E9-F39F-D84A-9CDC-EC612C1E9406}"/>
              </a:ext>
            </a:extLst>
          </p:cNvPr>
          <p:cNvPicPr>
            <a:picLocks noChangeAspect="1"/>
          </p:cNvPicPr>
          <p:nvPr/>
        </p:nvPicPr>
        <p:blipFill>
          <a:blip r:embed="rId4"/>
          <a:stretch>
            <a:fillRect/>
          </a:stretch>
        </p:blipFill>
        <p:spPr>
          <a:xfrm>
            <a:off x="566489" y="2304553"/>
            <a:ext cx="3821610" cy="3821610"/>
          </a:xfrm>
          <a:prstGeom prst="rect">
            <a:avLst/>
          </a:prstGeom>
          <a:noFill/>
        </p:spPr>
      </p:pic>
      <p:sp>
        <p:nvSpPr>
          <p:cNvPr id="8" name="TextBox 7">
            <a:extLst>
              <a:ext uri="{FF2B5EF4-FFF2-40B4-BE49-F238E27FC236}">
                <a16:creationId xmlns:a16="http://schemas.microsoft.com/office/drawing/2014/main" id="{F312B5FF-BC75-565C-AE93-072E5481D922}"/>
              </a:ext>
            </a:extLst>
          </p:cNvPr>
          <p:cNvSpPr txBox="1"/>
          <p:nvPr/>
        </p:nvSpPr>
        <p:spPr>
          <a:xfrm>
            <a:off x="4572000" y="2577712"/>
            <a:ext cx="4041775" cy="3821610"/>
          </a:xfrm>
          <a:prstGeom prst="rect">
            <a:avLst/>
          </a:prstGeom>
        </p:spPr>
        <p:txBody>
          <a:bodyPr vert="horz" lIns="91440" tIns="45720" rIns="91440" bIns="45720" rtlCol="0">
            <a:normAutofit fontScale="70000" lnSpcReduction="20000"/>
          </a:bodyPr>
          <a:lstStyle/>
          <a:p>
            <a:pPr marL="0" marR="0">
              <a:lnSpc>
                <a:spcPct val="90000"/>
              </a:lnSpc>
              <a:spcBef>
                <a:spcPct val="20000"/>
              </a:spcBef>
              <a:spcAft>
                <a:spcPts val="0"/>
              </a:spcAft>
            </a:pPr>
            <a:r>
              <a:rPr lang="en-US" sz="2400" b="1" dirty="0">
                <a:effectLst/>
                <a:latin typeface="Helvetica" panose="020B0604020202020204" pitchFamily="34" charset="0"/>
                <a:cs typeface="Helvetica" panose="020B0604020202020204" pitchFamily="34" charset="0"/>
              </a:rPr>
              <a:t>For Yourself - Be the One to</a:t>
            </a:r>
            <a:r>
              <a:rPr lang="en-US" sz="2400" dirty="0">
                <a:effectLst/>
                <a:latin typeface="Helvetica" panose="020B0604020202020204" pitchFamily="34" charset="0"/>
                <a:cs typeface="Helvetica" panose="020B0604020202020204" pitchFamily="34" charset="0"/>
              </a:rPr>
              <a:t>:</a:t>
            </a:r>
          </a:p>
          <a:p>
            <a:pPr marL="342900" marR="0" lvl="0" indent="-342900">
              <a:lnSpc>
                <a:spcPct val="90000"/>
              </a:lnSpc>
              <a:spcBef>
                <a:spcPct val="20000"/>
              </a:spcBef>
              <a:spcAft>
                <a:spcPts val="0"/>
              </a:spcAft>
              <a:buFont typeface="Calibri" panose="020F0502020204030204" pitchFamily="34" charset="0"/>
              <a:buChar char="-"/>
            </a:pPr>
            <a:r>
              <a:rPr lang="en-US" sz="2400" dirty="0">
                <a:effectLst/>
                <a:latin typeface="Helvetica" panose="020B0604020202020204" pitchFamily="34" charset="0"/>
                <a:cs typeface="Helvetica" panose="020B0604020202020204" pitchFamily="34" charset="0"/>
              </a:rPr>
              <a:t>Talk with others about how you are feeling.</a:t>
            </a:r>
          </a:p>
          <a:p>
            <a:pPr marL="342900" marR="0" lvl="0" indent="-342900">
              <a:lnSpc>
                <a:spcPct val="90000"/>
              </a:lnSpc>
              <a:spcBef>
                <a:spcPct val="20000"/>
              </a:spcBef>
              <a:spcAft>
                <a:spcPts val="0"/>
              </a:spcAft>
              <a:buFont typeface="Calibri" panose="020F0502020204030204" pitchFamily="34" charset="0"/>
              <a:buChar char="-"/>
            </a:pPr>
            <a:r>
              <a:rPr lang="en-US" sz="2400" dirty="0">
                <a:effectLst/>
                <a:latin typeface="Helvetica" panose="020B0604020202020204" pitchFamily="34" charset="0"/>
                <a:cs typeface="Helvetica" panose="020B0604020202020204" pitchFamily="34" charset="0"/>
              </a:rPr>
              <a:t>Ask for help when you know you need it.</a:t>
            </a:r>
          </a:p>
          <a:p>
            <a:pPr marL="342900" marR="0" lvl="0" indent="-342900">
              <a:lnSpc>
                <a:spcPct val="90000"/>
              </a:lnSpc>
              <a:spcBef>
                <a:spcPct val="20000"/>
              </a:spcBef>
              <a:spcAft>
                <a:spcPts val="0"/>
              </a:spcAft>
              <a:buFont typeface="Calibri" panose="020F0502020204030204" pitchFamily="34" charset="0"/>
              <a:buChar char="-"/>
            </a:pPr>
            <a:r>
              <a:rPr lang="en-US" sz="2400" dirty="0">
                <a:effectLst/>
                <a:latin typeface="Helvetica" panose="020B0604020202020204" pitchFamily="34" charset="0"/>
                <a:cs typeface="Helvetica" panose="020B0604020202020204" pitchFamily="34" charset="0"/>
              </a:rPr>
              <a:t>Know there are millions of people ready to help you.</a:t>
            </a:r>
          </a:p>
          <a:p>
            <a:pPr marL="342900" marR="0" lvl="0" indent="-342900">
              <a:lnSpc>
                <a:spcPct val="90000"/>
              </a:lnSpc>
              <a:spcBef>
                <a:spcPct val="20000"/>
              </a:spcBef>
              <a:spcAft>
                <a:spcPts val="0"/>
              </a:spcAft>
              <a:buFont typeface="Calibri" panose="020F0502020204030204" pitchFamily="34" charset="0"/>
              <a:buChar char="-"/>
            </a:pPr>
            <a:endParaRPr lang="en-US" sz="2400" dirty="0">
              <a:effectLst/>
              <a:latin typeface="Helvetica" panose="020B0604020202020204" pitchFamily="34" charset="0"/>
              <a:cs typeface="Helvetica" panose="020B0604020202020204" pitchFamily="34" charset="0"/>
            </a:endParaRPr>
          </a:p>
          <a:p>
            <a:pPr>
              <a:lnSpc>
                <a:spcPct val="90000"/>
              </a:lnSpc>
              <a:spcBef>
                <a:spcPct val="20000"/>
              </a:spcBef>
            </a:pPr>
            <a:r>
              <a:rPr lang="en-US" sz="2400" dirty="0">
                <a:effectLst/>
                <a:latin typeface="Helvetica" panose="020B0604020202020204" pitchFamily="34" charset="0"/>
                <a:cs typeface="Helvetica" panose="020B0604020202020204" pitchFamily="34" charset="0"/>
              </a:rPr>
              <a:t>Remember your family and friends care!</a:t>
            </a:r>
          </a:p>
          <a:p>
            <a:pPr>
              <a:lnSpc>
                <a:spcPct val="90000"/>
              </a:lnSpc>
              <a:spcBef>
                <a:spcPct val="20000"/>
              </a:spcBef>
            </a:pPr>
            <a:endParaRPr lang="en-US" sz="2400" dirty="0">
              <a:latin typeface="Helvetica" panose="020B0604020202020204" pitchFamily="34" charset="0"/>
              <a:cs typeface="Helvetica" panose="020B0604020202020204" pitchFamily="34" charset="0"/>
            </a:endParaRPr>
          </a:p>
          <a:p>
            <a:pPr>
              <a:lnSpc>
                <a:spcPct val="90000"/>
              </a:lnSpc>
              <a:spcBef>
                <a:spcPct val="20000"/>
              </a:spcBef>
            </a:pPr>
            <a:endParaRPr lang="en-US" sz="2400" dirty="0">
              <a:effectLst/>
              <a:latin typeface="Helvetica" panose="020B0604020202020204" pitchFamily="34" charset="0"/>
              <a:cs typeface="Helvetica" panose="020B0604020202020204" pitchFamily="34" charset="0"/>
            </a:endParaRPr>
          </a:p>
          <a:p>
            <a:pPr>
              <a:lnSpc>
                <a:spcPct val="90000"/>
              </a:lnSpc>
              <a:spcBef>
                <a:spcPct val="20000"/>
              </a:spcBef>
            </a:pPr>
            <a:r>
              <a:rPr lang="en-US" sz="2400" b="1" dirty="0">
                <a:latin typeface="Helvetica" panose="020B0604020202020204" pitchFamily="34" charset="0"/>
                <a:cs typeface="Helvetica" panose="020B0604020202020204" pitchFamily="34" charset="0"/>
              </a:rPr>
              <a:t>For Family &amp; Friends - Be the One to:</a:t>
            </a:r>
          </a:p>
          <a:p>
            <a:pPr marL="342900" indent="-342900">
              <a:lnSpc>
                <a:spcPct val="90000"/>
              </a:lnSpc>
              <a:spcBef>
                <a:spcPct val="20000"/>
              </a:spcBef>
              <a:buFont typeface="Calibri" panose="020F0502020204030204" pitchFamily="34" charset="0"/>
              <a:buChar char="-"/>
            </a:pPr>
            <a:r>
              <a:rPr lang="en-US" sz="2400" dirty="0">
                <a:latin typeface="Helvetica" panose="020B0604020202020204" pitchFamily="34" charset="0"/>
                <a:cs typeface="Helvetica" panose="020B0604020202020204" pitchFamily="34" charset="0"/>
              </a:rPr>
              <a:t>Ask veterans in your life how they are doing.</a:t>
            </a:r>
          </a:p>
          <a:p>
            <a:pPr marL="342900" indent="-342900">
              <a:lnSpc>
                <a:spcPct val="90000"/>
              </a:lnSpc>
              <a:spcBef>
                <a:spcPct val="20000"/>
              </a:spcBef>
              <a:buFont typeface="Calibri" panose="020F0502020204030204" pitchFamily="34" charset="0"/>
              <a:buChar char="-"/>
            </a:pPr>
            <a:r>
              <a:rPr lang="en-US" sz="2400" dirty="0">
                <a:latin typeface="Helvetica" panose="020B0604020202020204" pitchFamily="34" charset="0"/>
                <a:cs typeface="Helvetica" panose="020B0604020202020204" pitchFamily="34" charset="0"/>
              </a:rPr>
              <a:t>Listen when a veteran needs to talk.</a:t>
            </a:r>
          </a:p>
          <a:p>
            <a:pPr marL="342900" indent="-342900">
              <a:lnSpc>
                <a:spcPct val="90000"/>
              </a:lnSpc>
              <a:spcBef>
                <a:spcPct val="20000"/>
              </a:spcBef>
              <a:buFont typeface="Calibri" panose="020F0502020204030204" pitchFamily="34" charset="0"/>
              <a:buChar char="-"/>
            </a:pPr>
            <a:r>
              <a:rPr lang="en-US" sz="2400" dirty="0">
                <a:latin typeface="Helvetica" panose="020B0604020202020204" pitchFamily="34" charset="0"/>
                <a:cs typeface="Helvetica" panose="020B0604020202020204" pitchFamily="34" charset="0"/>
              </a:rPr>
              <a:t>Reach out when a veteran is struggling</a:t>
            </a:r>
            <a:r>
              <a:rPr lang="en-US" sz="2400" dirty="0">
                <a:effectLst/>
                <a:latin typeface="Helvetica" panose="020B0604020202020204" pitchFamily="34" charset="0"/>
                <a:cs typeface="Helvetica" panose="020B0604020202020204" pitchFamily="34" charset="0"/>
              </a:rPr>
              <a:t>.</a:t>
            </a:r>
          </a:p>
          <a:p>
            <a:pPr>
              <a:lnSpc>
                <a:spcPct val="90000"/>
              </a:lnSpc>
              <a:spcBef>
                <a:spcPct val="20000"/>
              </a:spcBef>
            </a:pPr>
            <a:endParaRPr lang="en-US" sz="2400" dirty="0">
              <a:latin typeface="Helvetica" panose="020B0604020202020204" pitchFamily="34" charset="0"/>
              <a:cs typeface="Helvetica" panose="020B0604020202020204" pitchFamily="34" charset="0"/>
            </a:endParaRPr>
          </a:p>
        </p:txBody>
      </p:sp>
      <p:pic>
        <p:nvPicPr>
          <p:cNvPr id="12" name="Picture 11">
            <a:extLst>
              <a:ext uri="{FF2B5EF4-FFF2-40B4-BE49-F238E27FC236}">
                <a16:creationId xmlns:a16="http://schemas.microsoft.com/office/drawing/2014/main" id="{9ADF1989-9C25-67F9-CD5F-42BE9E7B595F}"/>
              </a:ext>
            </a:extLst>
          </p:cNvPr>
          <p:cNvPicPr>
            <a:picLocks noChangeAspect="1"/>
          </p:cNvPicPr>
          <p:nvPr/>
        </p:nvPicPr>
        <p:blipFill>
          <a:blip r:embed="rId5"/>
          <a:srcRect/>
          <a:stretch/>
        </p:blipFill>
        <p:spPr>
          <a:xfrm>
            <a:off x="4497388" y="1152914"/>
            <a:ext cx="4114800" cy="1404160"/>
          </a:xfrm>
          <a:prstGeom prst="rect">
            <a:avLst/>
          </a:prstGeom>
        </p:spPr>
      </p:pic>
    </p:spTree>
    <p:extLst>
      <p:ext uri="{BB962C8B-B14F-4D97-AF65-F5344CB8AC3E}">
        <p14:creationId xmlns:p14="http://schemas.microsoft.com/office/powerpoint/2010/main" val="3551411718"/>
      </p:ext>
    </p:extLst>
  </p:cSld>
  <p:clrMapOvr>
    <a:masterClrMapping/>
  </p:clrMapOvr>
  <p:transition spd="slow" advClick="0" advTm="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9BDCAD0-6785-E2B6-3898-112512B966C6}"/>
              </a:ext>
            </a:extLst>
          </p:cNvPr>
          <p:cNvSpPr>
            <a:spLocks noGrp="1"/>
          </p:cNvSpPr>
          <p:nvPr>
            <p:ph type="subTitle" idx="1"/>
          </p:nvPr>
        </p:nvSpPr>
        <p:spPr>
          <a:xfrm>
            <a:off x="3478956" y="2624137"/>
            <a:ext cx="5264994" cy="1609725"/>
          </a:xfrm>
        </p:spPr>
        <p:txBody>
          <a:bodyPr/>
          <a:lstStyle/>
          <a:p>
            <a:r>
              <a:rPr lang="en-US" dirty="0"/>
              <a:t>Talking About Suicide Without Stigma</a:t>
            </a:r>
          </a:p>
        </p:txBody>
      </p:sp>
      <p:pic>
        <p:nvPicPr>
          <p:cNvPr id="2" name="Google Shape;134;p27">
            <a:extLst>
              <a:ext uri="{FF2B5EF4-FFF2-40B4-BE49-F238E27FC236}">
                <a16:creationId xmlns:a16="http://schemas.microsoft.com/office/drawing/2014/main" id="{BC6260AB-D8A9-1512-08CF-6734C127E2ED}"/>
              </a:ext>
            </a:extLst>
          </p:cNvPr>
          <p:cNvPicPr preferRelativeResize="0"/>
          <p:nvPr/>
        </p:nvPicPr>
        <p:blipFill>
          <a:blip r:embed="rId2">
            <a:alphaModFix/>
          </a:blip>
          <a:stretch>
            <a:fillRect/>
          </a:stretch>
        </p:blipFill>
        <p:spPr>
          <a:xfrm>
            <a:off x="222549" y="1677924"/>
            <a:ext cx="2999232" cy="3998976"/>
          </a:xfrm>
          <a:prstGeom prst="rect">
            <a:avLst/>
          </a:prstGeom>
          <a:noFill/>
          <a:ln>
            <a:noFill/>
          </a:ln>
        </p:spPr>
      </p:pic>
    </p:spTree>
    <p:extLst>
      <p:ext uri="{BB962C8B-B14F-4D97-AF65-F5344CB8AC3E}">
        <p14:creationId xmlns:p14="http://schemas.microsoft.com/office/powerpoint/2010/main" val="1575596370"/>
      </p:ext>
    </p:extLst>
  </p:cSld>
  <p:clrMapOvr>
    <a:masterClrMapping/>
  </p:clrMapOvr>
  <p:transition spd="slow" advClick="0" advTm="1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33EA-D114-C54A-9AF5-06DFE0FEC4DB}"/>
              </a:ext>
            </a:extLst>
          </p:cNvPr>
          <p:cNvSpPr>
            <a:spLocks noGrp="1"/>
          </p:cNvSpPr>
          <p:nvPr>
            <p:ph type="title"/>
          </p:nvPr>
        </p:nvSpPr>
        <p:spPr>
          <a:xfrm>
            <a:off x="722313" y="2388358"/>
            <a:ext cx="7772400" cy="3380617"/>
          </a:xfrm>
        </p:spPr>
        <p:txBody>
          <a:bodyPr/>
          <a:lstStyle/>
          <a:p>
            <a:r>
              <a:rPr lang="en-US" cap="none" dirty="0"/>
              <a:t>#BeTheOne: </a:t>
            </a:r>
            <a:br>
              <a:rPr lang="en-US" cap="none" dirty="0"/>
            </a:br>
            <a:r>
              <a:rPr lang="en-US" cap="none" dirty="0"/>
              <a:t>Talking About Suicide Without Stigma</a:t>
            </a:r>
            <a:br>
              <a:rPr lang="en-US" cap="none" dirty="0"/>
            </a:br>
            <a:br>
              <a:rPr lang="en-US" cap="none" dirty="0"/>
            </a:br>
            <a:r>
              <a:rPr lang="en-US" b="0" cap="none" dirty="0"/>
              <a:t>Presenter: Jason Murrey</a:t>
            </a:r>
            <a:br>
              <a:rPr lang="en-US" cap="none" dirty="0"/>
            </a:br>
            <a:endParaRPr lang="en-US" cap="none" dirty="0"/>
          </a:p>
        </p:txBody>
      </p:sp>
      <p:sp>
        <p:nvSpPr>
          <p:cNvPr id="3" name="Text Placeholder 2">
            <a:extLst>
              <a:ext uri="{FF2B5EF4-FFF2-40B4-BE49-F238E27FC236}">
                <a16:creationId xmlns:a16="http://schemas.microsoft.com/office/drawing/2014/main" id="{E9C994AF-C882-A249-BC24-0DE268412CAC}"/>
              </a:ext>
            </a:extLst>
          </p:cNvPr>
          <p:cNvSpPr>
            <a:spLocks noGrp="1"/>
          </p:cNvSpPr>
          <p:nvPr>
            <p:ph type="body" idx="1"/>
          </p:nvPr>
        </p:nvSpPr>
        <p:spPr>
          <a:xfrm>
            <a:off x="722313" y="1544638"/>
            <a:ext cx="7772400" cy="522287"/>
          </a:xfrm>
        </p:spPr>
        <p:txBody>
          <a:bodyPr/>
          <a:lstStyle/>
          <a:p>
            <a:r>
              <a:rPr kumimoji="0" lang="en-US" sz="3600" b="1" i="0" u="sng" strike="noStrike" kern="1200" cap="none" spc="0" normalizeH="0" baseline="0" noProof="0" dirty="0">
                <a:ln>
                  <a:noFill/>
                </a:ln>
                <a:solidFill>
                  <a:srgbClr val="002C54"/>
                </a:solidFill>
                <a:effectLst/>
                <a:uLnTx/>
                <a:uFillTx/>
                <a:latin typeface="Helvetica" pitchFamily="2" charset="0"/>
                <a:ea typeface="+mj-ea"/>
                <a:cs typeface="+mj-cs"/>
              </a:rPr>
              <a:t>Tonight’s Topic:</a:t>
            </a:r>
            <a:endParaRPr lang="en-US" u="sng" dirty="0"/>
          </a:p>
        </p:txBody>
      </p:sp>
    </p:spTree>
    <p:extLst>
      <p:ext uri="{BB962C8B-B14F-4D97-AF65-F5344CB8AC3E}">
        <p14:creationId xmlns:p14="http://schemas.microsoft.com/office/powerpoint/2010/main" val="254989729"/>
      </p:ext>
    </p:extLst>
  </p:cSld>
  <p:clrMapOvr>
    <a:masterClrMapping/>
  </p:clrMapOvr>
  <p:transition spd="slow" advClick="0" advTm="5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4D283423-E8C1-7F06-0152-14424AD190B2}"/>
              </a:ext>
            </a:extLst>
          </p:cNvPr>
          <p:cNvSpPr>
            <a:spLocks noGrp="1"/>
          </p:cNvSpPr>
          <p:nvPr>
            <p:ph type="body" idx="1"/>
          </p:nvPr>
        </p:nvSpPr>
        <p:spPr>
          <a:xfrm>
            <a:off x="3829050" y="2876550"/>
            <a:ext cx="4040188" cy="2998340"/>
          </a:xfrm>
        </p:spPr>
        <p:txBody>
          <a:bodyPr/>
          <a:lstStyle/>
          <a:p>
            <a:r>
              <a:rPr lang="en-US" sz="1800" dirty="0"/>
              <a:t>Husband &amp; Father</a:t>
            </a:r>
          </a:p>
          <a:p>
            <a:r>
              <a:rPr lang="en-US" sz="1800" dirty="0"/>
              <a:t>Served in USMC (03-2010)</a:t>
            </a:r>
          </a:p>
          <a:p>
            <a:r>
              <a:rPr lang="en-US" sz="1800" dirty="0"/>
              <a:t>OIF Veteran (2009)</a:t>
            </a:r>
          </a:p>
          <a:p>
            <a:r>
              <a:rPr lang="en-US" sz="1800" dirty="0"/>
              <a:t>Homeless Veteran Case Manager</a:t>
            </a:r>
          </a:p>
          <a:p>
            <a:r>
              <a:rPr lang="en-US" sz="1800" dirty="0"/>
              <a:t>Addictions Group Facilitator</a:t>
            </a:r>
          </a:p>
          <a:p>
            <a:r>
              <a:rPr lang="en-US" sz="1800" dirty="0"/>
              <a:t>Mentor/Advocate</a:t>
            </a:r>
          </a:p>
          <a:p>
            <a:endParaRPr lang="en-US" sz="1800" dirty="0"/>
          </a:p>
          <a:p>
            <a:r>
              <a:rPr lang="en-US" sz="1800" dirty="0"/>
              <a:t>Contact: JRMURREY@GMAIL.COM</a:t>
            </a:r>
          </a:p>
          <a:p>
            <a:endParaRPr lang="en-US" sz="1800" dirty="0"/>
          </a:p>
        </p:txBody>
      </p:sp>
      <p:pic>
        <p:nvPicPr>
          <p:cNvPr id="5" name="Picture 4">
            <a:extLst>
              <a:ext uri="{FF2B5EF4-FFF2-40B4-BE49-F238E27FC236}">
                <a16:creationId xmlns:a16="http://schemas.microsoft.com/office/drawing/2014/main" id="{5E7F8B59-B1B7-0F7F-F0CF-CB9E50DC0ADE}"/>
              </a:ext>
            </a:extLst>
          </p:cNvPr>
          <p:cNvPicPr>
            <a:picLocks noChangeAspect="1"/>
          </p:cNvPicPr>
          <p:nvPr/>
        </p:nvPicPr>
        <p:blipFill rotWithShape="1">
          <a:blip r:embed="rId2"/>
          <a:srcRect r="5" b="2412"/>
          <a:stretch/>
        </p:blipFill>
        <p:spPr>
          <a:xfrm>
            <a:off x="323850" y="2335062"/>
            <a:ext cx="3404113" cy="3219947"/>
          </a:xfrm>
          <a:prstGeom prst="rect">
            <a:avLst/>
          </a:prstGeom>
          <a:noFill/>
        </p:spPr>
      </p:pic>
      <p:pic>
        <p:nvPicPr>
          <p:cNvPr id="9" name="Google Shape;133;p27">
            <a:extLst>
              <a:ext uri="{FF2B5EF4-FFF2-40B4-BE49-F238E27FC236}">
                <a16:creationId xmlns:a16="http://schemas.microsoft.com/office/drawing/2014/main" id="{F3C54841-28DE-A426-A1E1-F7D7304BF166}"/>
              </a:ext>
            </a:extLst>
          </p:cNvPr>
          <p:cNvPicPr preferRelativeResize="0"/>
          <p:nvPr/>
        </p:nvPicPr>
        <p:blipFill rotWithShape="1">
          <a:blip r:embed="rId3">
            <a:alphaModFix/>
          </a:blip>
          <a:srcRect/>
          <a:stretch/>
        </p:blipFill>
        <p:spPr>
          <a:xfrm>
            <a:off x="6897953" y="970704"/>
            <a:ext cx="1942570" cy="2458296"/>
          </a:xfrm>
          <a:prstGeom prst="rect">
            <a:avLst/>
          </a:prstGeom>
          <a:noFill/>
          <a:ln>
            <a:noFill/>
          </a:ln>
        </p:spPr>
      </p:pic>
      <p:sp>
        <p:nvSpPr>
          <p:cNvPr id="11" name="TextBox 10">
            <a:extLst>
              <a:ext uri="{FF2B5EF4-FFF2-40B4-BE49-F238E27FC236}">
                <a16:creationId xmlns:a16="http://schemas.microsoft.com/office/drawing/2014/main" id="{D5DD466A-8F3F-8DAF-BFD2-E7A01215256E}"/>
              </a:ext>
            </a:extLst>
          </p:cNvPr>
          <p:cNvSpPr txBox="1"/>
          <p:nvPr/>
        </p:nvSpPr>
        <p:spPr>
          <a:xfrm>
            <a:off x="303477" y="1571625"/>
            <a:ext cx="5181600" cy="584775"/>
          </a:xfrm>
          <a:prstGeom prst="rect">
            <a:avLst/>
          </a:prstGeom>
          <a:noFill/>
        </p:spPr>
        <p:txBody>
          <a:bodyPr wrap="square" rtlCol="0">
            <a:spAutoFit/>
          </a:bodyPr>
          <a:lstStyle/>
          <a:p>
            <a:r>
              <a:rPr lang="en-US" sz="3200" b="1" dirty="0">
                <a:solidFill>
                  <a:srgbClr val="003C6B"/>
                </a:solidFill>
                <a:latin typeface="Helvetica" panose="020B0604020202020204" pitchFamily="34" charset="0"/>
                <a:cs typeface="Helvetica" panose="020B0604020202020204" pitchFamily="34" charset="0"/>
              </a:rPr>
              <a:t>Jason Murrey</a:t>
            </a:r>
          </a:p>
        </p:txBody>
      </p:sp>
    </p:spTree>
    <p:extLst>
      <p:ext uri="{BB962C8B-B14F-4D97-AF65-F5344CB8AC3E}">
        <p14:creationId xmlns:p14="http://schemas.microsoft.com/office/powerpoint/2010/main" val="871654034"/>
      </p:ext>
    </p:extLst>
  </p:cSld>
  <p:clrMapOvr>
    <a:masterClrMapping/>
  </p:clrMapOvr>
  <p:transition spd="slow" advClick="0" advTm="1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B94C-D888-4F69-93DC-B78EDCBB2430}"/>
              </a:ext>
            </a:extLst>
          </p:cNvPr>
          <p:cNvSpPr>
            <a:spLocks noGrp="1"/>
          </p:cNvSpPr>
          <p:nvPr>
            <p:ph type="title"/>
          </p:nvPr>
        </p:nvSpPr>
        <p:spPr>
          <a:xfrm>
            <a:off x="457200" y="1261914"/>
            <a:ext cx="8229600" cy="745306"/>
          </a:xfrm>
        </p:spPr>
        <p:txBody>
          <a:bodyPr anchor="ctr">
            <a:normAutofit/>
          </a:bodyPr>
          <a:lstStyle/>
          <a:p>
            <a:r>
              <a:rPr lang="en-US" dirty="0"/>
              <a:t>Objectives</a:t>
            </a:r>
          </a:p>
        </p:txBody>
      </p:sp>
      <p:pic>
        <p:nvPicPr>
          <p:cNvPr id="4" name="Picture 3">
            <a:extLst>
              <a:ext uri="{FF2B5EF4-FFF2-40B4-BE49-F238E27FC236}">
                <a16:creationId xmlns:a16="http://schemas.microsoft.com/office/drawing/2014/main" id="{0E06B80C-1DAF-74B4-70E1-F7399F6A256A}"/>
              </a:ext>
            </a:extLst>
          </p:cNvPr>
          <p:cNvPicPr>
            <a:picLocks noChangeAspect="1"/>
          </p:cNvPicPr>
          <p:nvPr/>
        </p:nvPicPr>
        <p:blipFill rotWithShape="1">
          <a:blip r:embed="rId3"/>
          <a:srcRect t="7044" r="3" b="20535"/>
          <a:stretch/>
        </p:blipFill>
        <p:spPr>
          <a:xfrm>
            <a:off x="457200" y="2423773"/>
            <a:ext cx="4038600" cy="3702390"/>
          </a:xfrm>
          <a:prstGeom prst="rect">
            <a:avLst/>
          </a:prstGeom>
          <a:noFill/>
        </p:spPr>
      </p:pic>
      <p:sp>
        <p:nvSpPr>
          <p:cNvPr id="3" name="Content Placeholder 2">
            <a:extLst>
              <a:ext uri="{FF2B5EF4-FFF2-40B4-BE49-F238E27FC236}">
                <a16:creationId xmlns:a16="http://schemas.microsoft.com/office/drawing/2014/main" id="{3A176ADF-7F60-4D53-8553-3680C58F9D62}"/>
              </a:ext>
            </a:extLst>
          </p:cNvPr>
          <p:cNvSpPr>
            <a:spLocks noGrp="1"/>
          </p:cNvSpPr>
          <p:nvPr>
            <p:ph sz="half" idx="2"/>
          </p:nvPr>
        </p:nvSpPr>
        <p:spPr>
          <a:xfrm>
            <a:off x="4648200" y="2423773"/>
            <a:ext cx="4038600" cy="3702390"/>
          </a:xfrm>
        </p:spPr>
        <p:txBody>
          <a:bodyPr vert="horz" lIns="91440" tIns="45720" rIns="91440" bIns="45720" rtlCol="0">
            <a:normAutofit/>
          </a:bodyPr>
          <a:lstStyle/>
          <a:p>
            <a:pPr marL="365760" marR="0" lvl="0" indent="-365760" defTabSz="914400" rtl="0" eaLnBrk="1" fontAlgn="auto" latinLnBrk="0" hangingPunct="1">
              <a:lnSpc>
                <a:spcPct val="90000"/>
              </a:lnSpc>
              <a:spcBef>
                <a:spcPts val="900"/>
              </a:spcBef>
              <a:spcAft>
                <a:spcPts val="0"/>
              </a:spcAft>
              <a:buClr>
                <a:srgbClr val="8CAD83"/>
              </a:buClr>
              <a:buSzTx/>
              <a:buFont typeface="Avenir Next LT Pro" panose="020B0504020202020204" pitchFamily="34" charset="0"/>
              <a:buChar char="+"/>
              <a:tabLst/>
              <a:defRPr/>
            </a:pPr>
            <a:r>
              <a:rPr kumimoji="0" lang="en-US" sz="2200" b="0" i="0" u="none" strike="noStrike" kern="1200" cap="none" spc="0" normalizeH="0" baseline="0" noProof="0">
                <a:ln>
                  <a:noFill/>
                </a:ln>
                <a:effectLst/>
                <a:uLnTx/>
                <a:uFillTx/>
              </a:rPr>
              <a:t>Gain an understanding for the frequency of suicide and self-injury among veterans.</a:t>
            </a:r>
          </a:p>
          <a:p>
            <a:pPr marL="0" marR="0" lvl="0" indent="0" defTabSz="914400" rtl="0" eaLnBrk="1" fontAlgn="auto" latinLnBrk="0" hangingPunct="1">
              <a:lnSpc>
                <a:spcPct val="90000"/>
              </a:lnSpc>
              <a:spcBef>
                <a:spcPts val="900"/>
              </a:spcBef>
              <a:spcAft>
                <a:spcPts val="0"/>
              </a:spcAft>
              <a:buClr>
                <a:srgbClr val="8CAD83"/>
              </a:buClr>
              <a:buSzTx/>
              <a:buFont typeface="Avenir Next LT Pro" panose="020B0504020202020204" pitchFamily="34" charset="0"/>
              <a:buNone/>
              <a:tabLst/>
              <a:defRPr/>
            </a:pPr>
            <a:endParaRPr kumimoji="0" lang="en-US" sz="2200" b="0" i="0" u="none" strike="noStrike" kern="1200" cap="none" spc="0" normalizeH="0" baseline="0" noProof="0">
              <a:ln>
                <a:noFill/>
              </a:ln>
              <a:effectLst/>
              <a:uLnTx/>
              <a:uFillTx/>
            </a:endParaRPr>
          </a:p>
          <a:p>
            <a:pPr marL="365760" marR="0" lvl="0" indent="-365760" defTabSz="914400" rtl="0" eaLnBrk="1" fontAlgn="auto" latinLnBrk="0" hangingPunct="1">
              <a:lnSpc>
                <a:spcPct val="90000"/>
              </a:lnSpc>
              <a:spcBef>
                <a:spcPts val="900"/>
              </a:spcBef>
              <a:spcAft>
                <a:spcPts val="0"/>
              </a:spcAft>
              <a:buClr>
                <a:srgbClr val="8CAD83"/>
              </a:buClr>
              <a:buSzTx/>
              <a:buFont typeface="Avenir Next LT Pro" panose="020B0504020202020204" pitchFamily="34" charset="0"/>
              <a:buChar char="+"/>
              <a:tabLst/>
              <a:defRPr/>
            </a:pPr>
            <a:r>
              <a:rPr kumimoji="0" lang="en-US" sz="2200" b="0" i="0" u="none" strike="noStrike" kern="1200" cap="none" spc="0" normalizeH="0" baseline="0" noProof="0">
                <a:ln>
                  <a:noFill/>
                </a:ln>
                <a:effectLst/>
                <a:uLnTx/>
                <a:uFillTx/>
              </a:rPr>
              <a:t>Breaking down stigma to learn about interventions that are used for preventing and treating self injury and suicidality in veteran populations. </a:t>
            </a:r>
          </a:p>
          <a:p>
            <a:pPr>
              <a:lnSpc>
                <a:spcPct val="90000"/>
              </a:lnSpc>
            </a:pPr>
            <a:endParaRPr lang="en-US" sz="2200"/>
          </a:p>
        </p:txBody>
      </p:sp>
    </p:spTree>
    <p:extLst>
      <p:ext uri="{BB962C8B-B14F-4D97-AF65-F5344CB8AC3E}">
        <p14:creationId xmlns:p14="http://schemas.microsoft.com/office/powerpoint/2010/main" val="1762871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914"/>
            <a:ext cx="8229600" cy="745306"/>
          </a:xfrm>
        </p:spPr>
        <p:txBody>
          <a:bodyPr anchor="ctr">
            <a:normAutofit/>
          </a:bodyPr>
          <a:lstStyle/>
          <a:p>
            <a:pPr>
              <a:lnSpc>
                <a:spcPct val="90000"/>
              </a:lnSpc>
            </a:pPr>
            <a:r>
              <a:rPr lang="en-US" sz="1700" dirty="0">
                <a:solidFill>
                  <a:srgbClr val="003C6B"/>
                </a:solidFill>
                <a:hlinkClick r:id="rId2">
                  <a:extLst>
                    <a:ext uri="{A12FA001-AC4F-418D-AE19-62706E023703}">
                      <ahyp:hlinkClr xmlns:ahyp="http://schemas.microsoft.com/office/drawing/2018/hyperlinkcolor" val="tx"/>
                    </a:ext>
                  </a:extLst>
                </a:hlinkClick>
              </a:rPr>
              <a:t>2022 National Veteran Suicide Prevention Annual Report, VA Suicide Prevention, Office of Mental Health and Suicide Prevention, September 2022</a:t>
            </a:r>
            <a:endParaRPr lang="en-US" sz="1700" dirty="0">
              <a:solidFill>
                <a:srgbClr val="003C6B"/>
              </a:solidFill>
            </a:endParaRPr>
          </a:p>
        </p:txBody>
      </p:sp>
      <p:sp>
        <p:nvSpPr>
          <p:cNvPr id="3" name="Content Placeholder 2"/>
          <p:cNvSpPr>
            <a:spLocks noGrp="1"/>
          </p:cNvSpPr>
          <p:nvPr>
            <p:ph sz="half" idx="1"/>
          </p:nvPr>
        </p:nvSpPr>
        <p:spPr>
          <a:xfrm>
            <a:off x="457200" y="2124527"/>
            <a:ext cx="8229600" cy="4228647"/>
          </a:xfrm>
        </p:spPr>
        <p:txBody>
          <a:bodyPr numCol="2">
            <a:normAutofit/>
          </a:bodyPr>
          <a:lstStyle/>
          <a:p>
            <a:pPr marL="400050" lvl="1" indent="0" defTabSz="914400">
              <a:lnSpc>
                <a:spcPct val="105000"/>
              </a:lnSpc>
              <a:spcBef>
                <a:spcPts val="900"/>
              </a:spcBef>
              <a:buClr>
                <a:srgbClr val="8CAD83"/>
              </a:buClr>
              <a:buNone/>
              <a:defRPr/>
            </a:pPr>
            <a:r>
              <a:rPr kumimoji="0" lang="en-US" sz="16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In each year from 2001 through 2020, age- and sex-adjusted </a:t>
            </a:r>
            <a:r>
              <a:rPr kumimoji="0" lang="en-US" sz="1600" b="0" i="0" u="none" strike="noStrike" kern="1200" cap="none" spc="0" normalizeH="0" baseline="0" noProof="0" dirty="0">
                <a:ln>
                  <a:noFill/>
                </a:ln>
                <a:solidFill>
                  <a:srgbClr val="FF0000"/>
                </a:solidFill>
                <a:effectLst/>
                <a:uLnTx/>
                <a:uFillTx/>
                <a:latin typeface="Helvetica" panose="020B0604020202020204" pitchFamily="34" charset="0"/>
                <a:cs typeface="Helvetica" panose="020B0604020202020204" pitchFamily="34" charset="0"/>
              </a:rPr>
              <a:t>suicide rates of Veterans exceeded those of </a:t>
            </a:r>
            <a:r>
              <a:rPr kumimoji="0" lang="en-US" sz="1600" b="0" i="0" u="none" strike="noStrike" kern="1200" cap="none" spc="0" normalizeH="0" baseline="0" noProof="0" dirty="0" err="1">
                <a:ln>
                  <a:noFill/>
                </a:ln>
                <a:solidFill>
                  <a:srgbClr val="FF0000"/>
                </a:solidFill>
                <a:effectLst/>
                <a:uLnTx/>
                <a:uFillTx/>
                <a:latin typeface="Helvetica" panose="020B0604020202020204" pitchFamily="34" charset="0"/>
                <a:cs typeface="Helvetica" panose="020B0604020202020204" pitchFamily="34" charset="0"/>
              </a:rPr>
              <a:t>nonVeteran</a:t>
            </a:r>
            <a:r>
              <a:rPr kumimoji="0" lang="en-US" sz="1600" b="0" i="0" u="none" strike="noStrike" kern="1200" cap="none" spc="0" normalizeH="0" baseline="0" noProof="0" dirty="0">
                <a:ln>
                  <a:noFill/>
                </a:ln>
                <a:solidFill>
                  <a:srgbClr val="FF0000"/>
                </a:solidFill>
                <a:effectLst/>
                <a:uLnTx/>
                <a:uFillTx/>
                <a:latin typeface="Helvetica" panose="020B0604020202020204" pitchFamily="34" charset="0"/>
                <a:cs typeface="Helvetica" panose="020B0604020202020204" pitchFamily="34" charset="0"/>
              </a:rPr>
              <a:t> U.S. adults</a:t>
            </a:r>
            <a:r>
              <a:rPr kumimoji="0" lang="en-US" sz="16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 The differential in adjusted rates was smallest in 2002, when the Veteran rate was 12.1% higher than for non-Veterans, and largest in 2017, when the Veteran rate was 66.2% higher. </a:t>
            </a:r>
            <a:r>
              <a:rPr kumimoji="0" lang="en-US" sz="1600" b="0" i="0" u="none" strike="noStrike" kern="1200" cap="none" spc="0" normalizeH="0" baseline="0" noProof="0" dirty="0">
                <a:ln>
                  <a:noFill/>
                </a:ln>
                <a:solidFill>
                  <a:srgbClr val="FF0000"/>
                </a:solidFill>
                <a:effectLst/>
                <a:uLnTx/>
                <a:uFillTx/>
                <a:latin typeface="Helvetica" panose="020B0604020202020204" pitchFamily="34" charset="0"/>
                <a:cs typeface="Helvetica" panose="020B0604020202020204" pitchFamily="34" charset="0"/>
              </a:rPr>
              <a:t>In 2020, the rate for Veterans was 57.3% higher than that of non-Veteran adults. </a:t>
            </a:r>
          </a:p>
          <a:p>
            <a:pPr marL="400050" lvl="1" indent="0" defTabSz="914400">
              <a:lnSpc>
                <a:spcPct val="105000"/>
              </a:lnSpc>
              <a:spcBef>
                <a:spcPts val="900"/>
              </a:spcBef>
              <a:buClr>
                <a:srgbClr val="8CAD83"/>
              </a:buClr>
              <a:buNone/>
              <a:defRPr/>
            </a:pPr>
            <a:endParaRPr kumimoji="0" lang="en-US" sz="16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a:p>
            <a:pPr marL="400050" lvl="1" indent="0" defTabSz="914400">
              <a:lnSpc>
                <a:spcPct val="105000"/>
              </a:lnSpc>
              <a:spcBef>
                <a:spcPts val="900"/>
              </a:spcBef>
              <a:buClr>
                <a:srgbClr val="8CAD83"/>
              </a:buClr>
              <a:buNone/>
              <a:defRPr/>
            </a:pPr>
            <a:r>
              <a:rPr kumimoji="0" lang="en-US" sz="16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In each year from 2001 through 2020, age- and sex-adjusted </a:t>
            </a:r>
            <a:r>
              <a:rPr kumimoji="0" lang="en-US" sz="1600" b="0" i="0" u="none" strike="noStrike" kern="1200" cap="none" spc="0" normalizeH="0" baseline="0" noProof="0" dirty="0">
                <a:ln>
                  <a:noFill/>
                </a:ln>
                <a:solidFill>
                  <a:srgbClr val="FF0000"/>
                </a:solidFill>
                <a:effectLst/>
                <a:uLnTx/>
                <a:uFillTx/>
                <a:latin typeface="Helvetica" panose="020B0604020202020204" pitchFamily="34" charset="0"/>
                <a:cs typeface="Helvetica" panose="020B0604020202020204" pitchFamily="34" charset="0"/>
              </a:rPr>
              <a:t>suicide rates of Recent Veteran VHA Users exceeded those of Other Veterans</a:t>
            </a:r>
            <a:r>
              <a:rPr kumimoji="0" lang="en-US" sz="16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 The differential in adjusted rates was smallest in 2018, when the rate for Recent Veteran VHA Users was 9.4% higher, and largest in 2002, when the rate was 80.9% higher. In 2020, the age and sex-adjusted suicide rate of </a:t>
            </a:r>
            <a:r>
              <a:rPr kumimoji="0" lang="en-US" sz="1600" b="0" i="0" u="none" strike="noStrike" kern="1200" cap="none" spc="0" normalizeH="0" baseline="0" noProof="0" dirty="0">
                <a:ln>
                  <a:noFill/>
                </a:ln>
                <a:solidFill>
                  <a:srgbClr val="FF0000"/>
                </a:solidFill>
                <a:effectLst/>
                <a:uLnTx/>
                <a:uFillTx/>
                <a:latin typeface="Helvetica" panose="020B0604020202020204" pitchFamily="34" charset="0"/>
                <a:cs typeface="Helvetica" panose="020B0604020202020204" pitchFamily="34" charset="0"/>
              </a:rPr>
              <a:t>Recent Veteran VHA Users was 43.4% higher than for Other Veterans</a:t>
            </a:r>
          </a:p>
          <a:p>
            <a:pPr marL="400050" lvl="1" indent="0" defTabSz="914400">
              <a:lnSpc>
                <a:spcPct val="105000"/>
              </a:lnSpc>
              <a:spcBef>
                <a:spcPts val="900"/>
              </a:spcBef>
              <a:buClr>
                <a:srgbClr val="8CAD83"/>
              </a:buClr>
              <a:buNone/>
              <a:defRPr/>
            </a:pPr>
            <a:endParaRPr kumimoji="0" lang="en-US" sz="16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a:p>
            <a:pPr marL="400050" lvl="1" indent="0" defTabSz="914400">
              <a:lnSpc>
                <a:spcPct val="105000"/>
              </a:lnSpc>
              <a:spcBef>
                <a:spcPts val="900"/>
              </a:spcBef>
              <a:buClr>
                <a:srgbClr val="8CAD83"/>
              </a:buClr>
              <a:buNone/>
              <a:defRPr/>
            </a:pPr>
            <a:r>
              <a:rPr kumimoji="0" lang="en-US" sz="16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In 2020, suicide was the 13th leading cause of death among Veterans overall, and it was the </a:t>
            </a:r>
            <a:r>
              <a:rPr kumimoji="0" lang="en-US" sz="1600" b="0" i="0" u="none" strike="noStrike" kern="1200" cap="none" spc="0" normalizeH="0" baseline="0" noProof="0" dirty="0">
                <a:ln>
                  <a:noFill/>
                </a:ln>
                <a:solidFill>
                  <a:srgbClr val="FF0000"/>
                </a:solidFill>
                <a:effectLst/>
                <a:uLnTx/>
                <a:uFillTx/>
                <a:latin typeface="Helvetica" panose="020B0604020202020204" pitchFamily="34" charset="0"/>
                <a:cs typeface="Helvetica" panose="020B0604020202020204" pitchFamily="34" charset="0"/>
              </a:rPr>
              <a:t>second leading cause of death among Veterans under age 45. </a:t>
            </a:r>
          </a:p>
          <a:p>
            <a:pPr marL="400050" lvl="1" indent="0">
              <a:lnSpc>
                <a:spcPct val="90000"/>
              </a:lnSpc>
              <a:buNone/>
            </a:pPr>
            <a:endParaRPr lang="en-US" sz="1600" dirty="0">
              <a:latin typeface="Helvetica" panose="020B0604020202020204" pitchFamily="34" charset="0"/>
              <a:cs typeface="Helvetica" panose="020B0604020202020204" pitchFamily="34" charset="0"/>
            </a:endParaRPr>
          </a:p>
        </p:txBody>
      </p:sp>
      <p:sp>
        <p:nvSpPr>
          <p:cNvPr id="4" name="Title 1">
            <a:extLst>
              <a:ext uri="{FF2B5EF4-FFF2-40B4-BE49-F238E27FC236}">
                <a16:creationId xmlns:a16="http://schemas.microsoft.com/office/drawing/2014/main" id="{E9F5E768-9BB2-FC44-A09A-F918FF96D2B5}"/>
              </a:ext>
            </a:extLst>
          </p:cNvPr>
          <p:cNvSpPr txBox="1">
            <a:spLocks/>
          </p:cNvSpPr>
          <p:nvPr/>
        </p:nvSpPr>
        <p:spPr>
          <a:xfrm>
            <a:off x="457200" y="5826918"/>
            <a:ext cx="8229600" cy="7453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endParaRPr lang="en-US" dirty="0"/>
          </a:p>
        </p:txBody>
      </p:sp>
    </p:spTree>
    <p:extLst>
      <p:ext uri="{BB962C8B-B14F-4D97-AF65-F5344CB8AC3E}">
        <p14:creationId xmlns:p14="http://schemas.microsoft.com/office/powerpoint/2010/main" val="2223264401"/>
      </p:ext>
    </p:extLst>
  </p:cSld>
  <p:clrMapOvr>
    <a:masterClrMapping/>
  </p:clrMapOvr>
  <p:transition spd="slow" advClick="0" advTm="1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33EA-D114-C54A-9AF5-06DFE0FEC4DB}"/>
              </a:ext>
            </a:extLst>
          </p:cNvPr>
          <p:cNvSpPr>
            <a:spLocks noGrp="1"/>
          </p:cNvSpPr>
          <p:nvPr>
            <p:ph type="title"/>
          </p:nvPr>
        </p:nvSpPr>
        <p:spPr>
          <a:xfrm>
            <a:off x="722313" y="2388358"/>
            <a:ext cx="7772400" cy="3380617"/>
          </a:xfrm>
        </p:spPr>
        <p:txBody>
          <a:bodyPr/>
          <a:lstStyle/>
          <a:p>
            <a:pPr marL="0" marR="0" lvl="0" indent="0" defTabSz="914400" rtl="0" eaLnBrk="1" fontAlgn="auto" latinLnBrk="0" hangingPunct="1">
              <a:lnSpc>
                <a:spcPct val="105000"/>
              </a:lnSpc>
              <a:spcBef>
                <a:spcPts val="900"/>
              </a:spcBef>
              <a:spcAft>
                <a:spcPts val="0"/>
              </a:spcAft>
              <a:tabLst/>
              <a:defRPr/>
            </a:pPr>
            <a: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In 2020, there were 6,146 Veteran suicides. </a:t>
            </a:r>
            <a:r>
              <a:rPr kumimoji="0" lang="en-US" sz="1800" b="0" i="0" u="none" strike="noStrike" kern="120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rPr>
              <a:t>This was on average 16.8 per day</a:t>
            </a:r>
            <a: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 In 2020, there were 343 fewer Veteran suicides than in 2019, and the number of </a:t>
            </a:r>
            <a:r>
              <a:rPr kumimoji="0" lang="en-US" sz="1800" b="0" i="0" u="none" strike="noStrike" kern="1200" cap="none" spc="0" normalizeH="0" baseline="0" noProof="0" dirty="0">
                <a:ln>
                  <a:noFill/>
                </a:ln>
                <a:solidFill>
                  <a:srgbClr val="00B050"/>
                </a:solidFill>
                <a:effectLst/>
                <a:uLnTx/>
                <a:uFillTx/>
                <a:latin typeface="Helvetica" panose="020B0604020202020204" pitchFamily="34" charset="0"/>
                <a:ea typeface="+mn-ea"/>
                <a:cs typeface="Helvetica" panose="020B0604020202020204" pitchFamily="34" charset="0"/>
              </a:rPr>
              <a:t>Veteran suicides was lower than each prior year since 2006.</a:t>
            </a:r>
            <a: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 </a:t>
            </a:r>
            <a:b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br>
            <a:b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br>
            <a: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In 2020, adjusting for population age and sex differences, </a:t>
            </a:r>
            <a:r>
              <a:rPr kumimoji="0" lang="en-US" sz="1800" b="0" i="0" u="none" strike="noStrike" kern="120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rPr>
              <a:t>the suicide rate for Veterans was 57.3% greater than for non-Veteran U.S. adults</a:t>
            </a:r>
            <a: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 </a:t>
            </a:r>
            <a:b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br>
            <a:b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br>
            <a: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Among U.S. adults who died from suicide in 2020, </a:t>
            </a:r>
            <a:r>
              <a:rPr kumimoji="0" lang="en-US" sz="1800" b="1" i="0" u="sng" strike="noStrike" kern="120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rPr>
              <a:t>firearms were more commonly involved among Veterans </a:t>
            </a:r>
            <a: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(71.0%) than non-Veterans (50.3%). </a:t>
            </a:r>
            <a:b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br>
            <a:b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br>
            <a:r>
              <a:rPr kumimoji="0" lang="en-US" sz="1800" b="1" i="1"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What do these #’s mean?  </a:t>
            </a:r>
            <a:endParaRPr lang="en-US" sz="4400" cap="none" dirty="0">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E9C994AF-C882-A249-BC24-0DE268412CAC}"/>
              </a:ext>
            </a:extLst>
          </p:cNvPr>
          <p:cNvSpPr>
            <a:spLocks noGrp="1"/>
          </p:cNvSpPr>
          <p:nvPr>
            <p:ph type="body" idx="1"/>
          </p:nvPr>
        </p:nvSpPr>
        <p:spPr>
          <a:xfrm>
            <a:off x="722313" y="1544638"/>
            <a:ext cx="7772400" cy="522287"/>
          </a:xfrm>
        </p:spPr>
        <p:txBody>
          <a:bodyPr/>
          <a:lstStyle/>
          <a:p>
            <a:r>
              <a:rPr lang="en-US" sz="3200" b="1" dirty="0">
                <a:solidFill>
                  <a:srgbClr val="003C6B"/>
                </a:solidFill>
              </a:rPr>
              <a:t>Continued</a:t>
            </a:r>
          </a:p>
        </p:txBody>
      </p:sp>
    </p:spTree>
    <p:extLst>
      <p:ext uri="{BB962C8B-B14F-4D97-AF65-F5344CB8AC3E}">
        <p14:creationId xmlns:p14="http://schemas.microsoft.com/office/powerpoint/2010/main" val="2772955032"/>
      </p:ext>
    </p:extLst>
  </p:cSld>
  <p:clrMapOvr>
    <a:masterClrMapping/>
  </p:clrMapOvr>
  <p:transition spd="slow" advClick="0" advTm="15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8E4D-02F6-6349-9556-CFA6E2531AD9}"/>
              </a:ext>
            </a:extLst>
          </p:cNvPr>
          <p:cNvSpPr>
            <a:spLocks noGrp="1"/>
          </p:cNvSpPr>
          <p:nvPr>
            <p:ph type="title"/>
          </p:nvPr>
        </p:nvSpPr>
        <p:spPr>
          <a:xfrm>
            <a:off x="722313" y="5384800"/>
            <a:ext cx="7772400" cy="1362075"/>
          </a:xfrm>
        </p:spPr>
        <p:txBody>
          <a:bodyPr anchor="t">
            <a:normAutofit/>
          </a:bodyPr>
          <a:lstStyle/>
          <a:p>
            <a:r>
              <a:rPr lang="en-US" dirty="0"/>
              <a:t>Lethal Means Involved in Suicide Deaths</a:t>
            </a:r>
          </a:p>
        </p:txBody>
      </p:sp>
      <p:sp>
        <p:nvSpPr>
          <p:cNvPr id="3" name="Subtitle 2">
            <a:extLst>
              <a:ext uri="{FF2B5EF4-FFF2-40B4-BE49-F238E27FC236}">
                <a16:creationId xmlns:a16="http://schemas.microsoft.com/office/drawing/2014/main" id="{7CC813C9-146D-6E44-BEC4-999235FD0005}"/>
              </a:ext>
            </a:extLst>
          </p:cNvPr>
          <p:cNvSpPr>
            <a:spLocks noGrp="1"/>
          </p:cNvSpPr>
          <p:nvPr>
            <p:ph type="body" idx="1"/>
          </p:nvPr>
        </p:nvSpPr>
        <p:spPr>
          <a:xfrm>
            <a:off x="722313" y="4321175"/>
            <a:ext cx="7772400" cy="1063625"/>
          </a:xfrm>
        </p:spPr>
        <p:txBody>
          <a:bodyPr anchor="b">
            <a:normAutofit/>
          </a:bodyPr>
          <a:lstStyle/>
          <a:p>
            <a:r>
              <a:rPr lang="en-US" dirty="0"/>
              <a:t>Table 1 above provides information on lethal means involved in suicide deaths of non-Veteran U.S. adults and veterans in 2020, and a measure of change compared to suicides in 2001 </a:t>
            </a:r>
          </a:p>
        </p:txBody>
      </p:sp>
      <p:pic>
        <p:nvPicPr>
          <p:cNvPr id="4" name="Picture 3">
            <a:extLst>
              <a:ext uri="{FF2B5EF4-FFF2-40B4-BE49-F238E27FC236}">
                <a16:creationId xmlns:a16="http://schemas.microsoft.com/office/drawing/2014/main" id="{82EF6193-F86B-0D27-1368-F8CB6219B681}"/>
              </a:ext>
            </a:extLst>
          </p:cNvPr>
          <p:cNvPicPr>
            <a:picLocks noChangeAspect="1"/>
          </p:cNvPicPr>
          <p:nvPr/>
        </p:nvPicPr>
        <p:blipFill rotWithShape="1">
          <a:blip r:embed="rId2"/>
          <a:srcRect t="24607"/>
          <a:stretch/>
        </p:blipFill>
        <p:spPr>
          <a:xfrm>
            <a:off x="751952" y="1240631"/>
            <a:ext cx="7713121" cy="3080544"/>
          </a:xfrm>
          <a:prstGeom prst="rect">
            <a:avLst/>
          </a:prstGeom>
        </p:spPr>
      </p:pic>
    </p:spTree>
    <p:extLst>
      <p:ext uri="{BB962C8B-B14F-4D97-AF65-F5344CB8AC3E}">
        <p14:creationId xmlns:p14="http://schemas.microsoft.com/office/powerpoint/2010/main" val="1366577305"/>
      </p:ext>
    </p:extLst>
  </p:cSld>
  <p:clrMapOvr>
    <a:masterClrMapping/>
  </p:clrMapOvr>
  <p:transition spd="slow" advClick="0" advTm="10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9832791-4959-4034-7573-AA36B1B75898}"/>
              </a:ext>
            </a:extLst>
          </p:cNvPr>
          <p:cNvSpPr>
            <a:spLocks noGrp="1"/>
          </p:cNvSpPr>
          <p:nvPr>
            <p:ph type="title"/>
          </p:nvPr>
        </p:nvSpPr>
        <p:spPr>
          <a:xfrm>
            <a:off x="457200" y="1435100"/>
            <a:ext cx="3008313" cy="1162050"/>
          </a:xfrm>
        </p:spPr>
        <p:txBody>
          <a:bodyPr anchor="t">
            <a:normAutofit/>
          </a:bodyPr>
          <a:lstStyle/>
          <a:p>
            <a:r>
              <a:rPr lang="en-US" dirty="0"/>
              <a:t>Suicide Rates by Age</a:t>
            </a:r>
          </a:p>
        </p:txBody>
      </p:sp>
      <p:pic>
        <p:nvPicPr>
          <p:cNvPr id="5" name="Content Placeholder 4" descr="Chart, line chart&#10;&#10;Description automatically generated">
            <a:extLst>
              <a:ext uri="{FF2B5EF4-FFF2-40B4-BE49-F238E27FC236}">
                <a16:creationId xmlns:a16="http://schemas.microsoft.com/office/drawing/2014/main" id="{F3CBA416-EA47-C486-9544-36565D31C167}"/>
              </a:ext>
            </a:extLst>
          </p:cNvPr>
          <p:cNvPicPr>
            <a:picLocks noGrp="1" noChangeAspect="1"/>
          </p:cNvPicPr>
          <p:nvPr>
            <p:ph idx="1"/>
          </p:nvPr>
        </p:nvPicPr>
        <p:blipFill>
          <a:blip r:embed="rId3"/>
          <a:stretch/>
        </p:blipFill>
        <p:spPr>
          <a:xfrm>
            <a:off x="3575050" y="2381410"/>
            <a:ext cx="5111750" cy="3041490"/>
          </a:xfrm>
          <a:noFill/>
        </p:spPr>
      </p:pic>
      <p:sp>
        <p:nvSpPr>
          <p:cNvPr id="15" name="Text Placeholder 3">
            <a:extLst>
              <a:ext uri="{FF2B5EF4-FFF2-40B4-BE49-F238E27FC236}">
                <a16:creationId xmlns:a16="http://schemas.microsoft.com/office/drawing/2014/main" id="{D5FC52D1-B3CE-934E-8953-3106231105B6}"/>
              </a:ext>
            </a:extLst>
          </p:cNvPr>
          <p:cNvSpPr>
            <a:spLocks noGrp="1"/>
          </p:cNvSpPr>
          <p:nvPr>
            <p:ph type="body" sz="half" idx="2"/>
          </p:nvPr>
        </p:nvSpPr>
        <p:spPr>
          <a:xfrm>
            <a:off x="457200" y="2381411"/>
            <a:ext cx="3008313" cy="3210698"/>
          </a:xfrm>
        </p:spPr>
        <p:txBody>
          <a:bodyPr>
            <a:normAutofit/>
          </a:bodyPr>
          <a:lstStyle/>
          <a:p>
            <a:pPr>
              <a:lnSpc>
                <a:spcPct val="90000"/>
              </a:lnSpc>
            </a:pPr>
            <a:r>
              <a:rPr lang="en-US" sz="1400" dirty="0"/>
              <a:t>Figure </a:t>
            </a:r>
            <a:r>
              <a:rPr lang="en-US" sz="1400"/>
              <a:t>5 presents </a:t>
            </a:r>
            <a:r>
              <a:rPr lang="en-US" sz="1400" dirty="0"/>
              <a:t>unadjusted suicide rates for veterans, by age categories in year, 2001 to 2020. From 2001 to 2020, the unadjusted suicide rate among veterans between the ages of 18 and 34 increased by 95.3%. For those ages 35 to 54, the rate increased by 12.9%; For those age 55 to 74, the rate increased by 58.2%; And for those age 75 and older, the rate increased by 21.2%. From 2019 to 2020, suicide rates among veterans between the ages of 18 and 34 increased while rates for other age group decreased. </a:t>
            </a:r>
          </a:p>
        </p:txBody>
      </p:sp>
    </p:spTree>
    <p:extLst>
      <p:ext uri="{BB962C8B-B14F-4D97-AF65-F5344CB8AC3E}">
        <p14:creationId xmlns:p14="http://schemas.microsoft.com/office/powerpoint/2010/main" val="2649857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C9EE1E-ABAC-6445-BCD5-F686F1041D81}"/>
              </a:ext>
            </a:extLst>
          </p:cNvPr>
          <p:cNvSpPr txBox="1">
            <a:spLocks/>
          </p:cNvSpPr>
          <p:nvPr/>
        </p:nvSpPr>
        <p:spPr>
          <a:xfrm>
            <a:off x="1914526" y="5712618"/>
            <a:ext cx="6772274" cy="7453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endParaRPr lang="en-US" dirty="0"/>
          </a:p>
        </p:txBody>
      </p:sp>
      <p:pic>
        <p:nvPicPr>
          <p:cNvPr id="2" name="Picture 1">
            <a:extLst>
              <a:ext uri="{FF2B5EF4-FFF2-40B4-BE49-F238E27FC236}">
                <a16:creationId xmlns:a16="http://schemas.microsoft.com/office/drawing/2014/main" id="{6DBD69CC-3ADF-A852-A20C-B28580F8B6D8}"/>
              </a:ext>
            </a:extLst>
          </p:cNvPr>
          <p:cNvPicPr>
            <a:picLocks noChangeAspect="1"/>
          </p:cNvPicPr>
          <p:nvPr/>
        </p:nvPicPr>
        <p:blipFill>
          <a:blip r:embed="rId3"/>
          <a:stretch>
            <a:fillRect/>
          </a:stretch>
        </p:blipFill>
        <p:spPr>
          <a:xfrm>
            <a:off x="291178" y="1343694"/>
            <a:ext cx="8561643" cy="5201129"/>
          </a:xfrm>
          <a:prstGeom prst="rect">
            <a:avLst/>
          </a:prstGeom>
        </p:spPr>
      </p:pic>
    </p:spTree>
    <p:extLst>
      <p:ext uri="{BB962C8B-B14F-4D97-AF65-F5344CB8AC3E}">
        <p14:creationId xmlns:p14="http://schemas.microsoft.com/office/powerpoint/2010/main" val="2503463934"/>
      </p:ext>
    </p:extLst>
  </p:cSld>
  <p:clrMapOvr>
    <a:masterClrMapping/>
  </p:clrMapOvr>
  <p:transition spd="slow" advClick="0" advTm="10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DEA5ED-052F-4849-B7BD-250EE8AC980C}"/>
              </a:ext>
            </a:extLst>
          </p:cNvPr>
          <p:cNvSpPr txBox="1">
            <a:spLocks/>
          </p:cNvSpPr>
          <p:nvPr/>
        </p:nvSpPr>
        <p:spPr>
          <a:xfrm>
            <a:off x="457200" y="5826918"/>
            <a:ext cx="8229600" cy="7453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endParaRPr lang="en-US" dirty="0"/>
          </a:p>
        </p:txBody>
      </p:sp>
      <p:pic>
        <p:nvPicPr>
          <p:cNvPr id="2" name="Picture 1">
            <a:extLst>
              <a:ext uri="{FF2B5EF4-FFF2-40B4-BE49-F238E27FC236}">
                <a16:creationId xmlns:a16="http://schemas.microsoft.com/office/drawing/2014/main" id="{F5A1CE06-338B-B148-1D5F-DA1F65AAFB96}"/>
              </a:ext>
            </a:extLst>
          </p:cNvPr>
          <p:cNvPicPr>
            <a:picLocks noChangeAspect="1"/>
          </p:cNvPicPr>
          <p:nvPr/>
        </p:nvPicPr>
        <p:blipFill>
          <a:blip r:embed="rId2"/>
          <a:stretch>
            <a:fillRect/>
          </a:stretch>
        </p:blipFill>
        <p:spPr>
          <a:xfrm>
            <a:off x="1992271" y="2400588"/>
            <a:ext cx="5159458" cy="2854492"/>
          </a:xfrm>
          <a:prstGeom prst="rect">
            <a:avLst/>
          </a:prstGeom>
        </p:spPr>
      </p:pic>
      <p:sp>
        <p:nvSpPr>
          <p:cNvPr id="3" name="TextBox 2">
            <a:extLst>
              <a:ext uri="{FF2B5EF4-FFF2-40B4-BE49-F238E27FC236}">
                <a16:creationId xmlns:a16="http://schemas.microsoft.com/office/drawing/2014/main" id="{3EF236C7-C6B6-AD8F-B009-A381050CA0DC}"/>
              </a:ext>
            </a:extLst>
          </p:cNvPr>
          <p:cNvSpPr txBox="1"/>
          <p:nvPr/>
        </p:nvSpPr>
        <p:spPr>
          <a:xfrm>
            <a:off x="184621" y="2531425"/>
            <a:ext cx="2114550" cy="2585323"/>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WEAK</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HOPELESS</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SUCK IT UP</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ONLY ME</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BURDEN</a:t>
            </a:r>
          </a:p>
        </p:txBody>
      </p:sp>
      <p:sp>
        <p:nvSpPr>
          <p:cNvPr id="4" name="TextBox 3">
            <a:extLst>
              <a:ext uri="{FF2B5EF4-FFF2-40B4-BE49-F238E27FC236}">
                <a16:creationId xmlns:a16="http://schemas.microsoft.com/office/drawing/2014/main" id="{A63B3429-E8CF-68BC-A73B-CD1C6370EA0B}"/>
              </a:ext>
            </a:extLst>
          </p:cNvPr>
          <p:cNvSpPr txBox="1"/>
          <p:nvPr/>
        </p:nvSpPr>
        <p:spPr>
          <a:xfrm>
            <a:off x="7151729" y="2258172"/>
            <a:ext cx="1992271" cy="3139321"/>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PRIDE</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YOU WOULDN’T UNDERSTAND</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BROKEN</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ISOLATION</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IDENTITY CRISIS</a:t>
            </a:r>
          </a:p>
        </p:txBody>
      </p:sp>
    </p:spTree>
    <p:extLst>
      <p:ext uri="{BB962C8B-B14F-4D97-AF65-F5344CB8AC3E}">
        <p14:creationId xmlns:p14="http://schemas.microsoft.com/office/powerpoint/2010/main" val="3043152257"/>
      </p:ext>
    </p:extLst>
  </p:cSld>
  <p:clrMapOvr>
    <a:masterClrMapping/>
  </p:clrMapOvr>
  <p:transition spd="slow" advClick="0" advTm="10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D48EE5BC-9CC6-9D1B-8839-ABD77A2D0C47}"/>
              </a:ext>
            </a:extLst>
          </p:cNvPr>
          <p:cNvPicPr>
            <a:picLocks noChangeAspect="1"/>
          </p:cNvPicPr>
          <p:nvPr/>
        </p:nvPicPr>
        <p:blipFill>
          <a:blip r:embed="rId2"/>
          <a:stretch>
            <a:fillRect/>
          </a:stretch>
        </p:blipFill>
        <p:spPr>
          <a:xfrm>
            <a:off x="0" y="1489548"/>
            <a:ext cx="9144000" cy="5143500"/>
          </a:xfrm>
          <a:prstGeom prst="rect">
            <a:avLst/>
          </a:prstGeom>
        </p:spPr>
      </p:pic>
    </p:spTree>
    <p:extLst>
      <p:ext uri="{BB962C8B-B14F-4D97-AF65-F5344CB8AC3E}">
        <p14:creationId xmlns:p14="http://schemas.microsoft.com/office/powerpoint/2010/main" val="2496152715"/>
      </p:ext>
    </p:extLst>
  </p:cSld>
  <p:clrMapOvr>
    <a:masterClrMapping/>
  </p:clrMapOvr>
  <p:transition spd="slow" advClick="0" advTm="10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395AC03A-980F-6B18-115D-4D33E8E1173E}"/>
              </a:ext>
            </a:extLst>
          </p:cNvPr>
          <p:cNvPicPr>
            <a:picLocks noChangeAspect="1"/>
          </p:cNvPicPr>
          <p:nvPr/>
        </p:nvPicPr>
        <p:blipFill>
          <a:blip r:embed="rId3"/>
          <a:stretch>
            <a:fillRect/>
          </a:stretch>
        </p:blipFill>
        <p:spPr>
          <a:xfrm>
            <a:off x="0" y="1495425"/>
            <a:ext cx="9144000" cy="5143500"/>
          </a:xfrm>
          <a:prstGeom prst="rect">
            <a:avLst/>
          </a:prstGeom>
        </p:spPr>
      </p:pic>
    </p:spTree>
    <p:extLst>
      <p:ext uri="{BB962C8B-B14F-4D97-AF65-F5344CB8AC3E}">
        <p14:creationId xmlns:p14="http://schemas.microsoft.com/office/powerpoint/2010/main" val="334244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B43BF1-E7AB-CF6D-24A2-DC75AC00ABB2}"/>
              </a:ext>
            </a:extLst>
          </p:cNvPr>
          <p:cNvSpPr>
            <a:spLocks noGrp="1"/>
          </p:cNvSpPr>
          <p:nvPr>
            <p:ph type="title"/>
          </p:nvPr>
        </p:nvSpPr>
        <p:spPr>
          <a:xfrm>
            <a:off x="457200" y="1261914"/>
            <a:ext cx="8229600" cy="745306"/>
          </a:xfrm>
        </p:spPr>
        <p:txBody>
          <a:bodyPr anchor="ctr">
            <a:normAutofit/>
          </a:bodyPr>
          <a:lstStyle/>
          <a:p>
            <a:r>
              <a:rPr lang="en-US" dirty="0"/>
              <a:t>TRAINING TUESDAY</a:t>
            </a:r>
          </a:p>
        </p:txBody>
      </p:sp>
      <p:pic>
        <p:nvPicPr>
          <p:cNvPr id="11" name="Picture 10" descr="Graphical user interface, text, application, chat or text message&#10;&#10;Description automatically generated">
            <a:extLst>
              <a:ext uri="{FF2B5EF4-FFF2-40B4-BE49-F238E27FC236}">
                <a16:creationId xmlns:a16="http://schemas.microsoft.com/office/drawing/2014/main" id="{DDBF9D5F-EEC2-F29F-3128-F1C756D7E35D}"/>
              </a:ext>
            </a:extLst>
          </p:cNvPr>
          <p:cNvPicPr>
            <a:picLocks noChangeAspect="1"/>
          </p:cNvPicPr>
          <p:nvPr/>
        </p:nvPicPr>
        <p:blipFill>
          <a:blip r:embed="rId3"/>
          <a:stretch>
            <a:fillRect/>
          </a:stretch>
        </p:blipFill>
        <p:spPr>
          <a:xfrm>
            <a:off x="625305" y="2423773"/>
            <a:ext cx="3702390" cy="3702390"/>
          </a:xfrm>
          <a:prstGeom prst="rect">
            <a:avLst/>
          </a:prstGeom>
          <a:noFill/>
        </p:spPr>
      </p:pic>
      <p:sp>
        <p:nvSpPr>
          <p:cNvPr id="10" name="Text Placeholder 3">
            <a:extLst>
              <a:ext uri="{FF2B5EF4-FFF2-40B4-BE49-F238E27FC236}">
                <a16:creationId xmlns:a16="http://schemas.microsoft.com/office/drawing/2014/main" id="{474854BD-AB5C-52DA-E004-D1DA64930D79}"/>
              </a:ext>
            </a:extLst>
          </p:cNvPr>
          <p:cNvSpPr>
            <a:spLocks noGrp="1"/>
          </p:cNvSpPr>
          <p:nvPr>
            <p:ph sz="half" idx="2"/>
          </p:nvPr>
        </p:nvSpPr>
        <p:spPr>
          <a:xfrm>
            <a:off x="4648200" y="2423773"/>
            <a:ext cx="4038600" cy="3702390"/>
          </a:xfrm>
        </p:spPr>
        <p:txBody>
          <a:bodyPr>
            <a:normAutofit/>
          </a:bodyPr>
          <a:lstStyle/>
          <a:p>
            <a:pPr marL="0" indent="0">
              <a:lnSpc>
                <a:spcPct val="90000"/>
              </a:lnSpc>
              <a:buNone/>
            </a:pPr>
            <a:r>
              <a:rPr lang="en-US" sz="1900" u="sng"/>
              <a:t>THE LAST TUESDAY OF EVERY MONTH</a:t>
            </a:r>
          </a:p>
          <a:p>
            <a:pPr marL="0" indent="0">
              <a:lnSpc>
                <a:spcPct val="90000"/>
              </a:lnSpc>
              <a:buNone/>
            </a:pPr>
            <a:endParaRPr lang="en-US" sz="1900" u="sng"/>
          </a:p>
          <a:p>
            <a:pPr marL="0" indent="0">
              <a:lnSpc>
                <a:spcPct val="90000"/>
              </a:lnSpc>
              <a:buNone/>
            </a:pPr>
            <a:r>
              <a:rPr lang="en-US" sz="1900"/>
              <a:t>APRIL 25, 2023 - #BeTheOne: Talking About Suicide Without Stigma</a:t>
            </a:r>
          </a:p>
          <a:p>
            <a:pPr marL="0" indent="0">
              <a:lnSpc>
                <a:spcPct val="90000"/>
              </a:lnSpc>
              <a:buNone/>
            </a:pPr>
            <a:endParaRPr lang="en-US" sz="1900"/>
          </a:p>
          <a:p>
            <a:pPr marL="0" indent="0">
              <a:lnSpc>
                <a:spcPct val="90000"/>
              </a:lnSpc>
              <a:buNone/>
            </a:pPr>
            <a:r>
              <a:rPr lang="en-US" sz="1900"/>
              <a:t>MAY 30, 2023 - Posts: Community Engagement</a:t>
            </a:r>
          </a:p>
          <a:p>
            <a:pPr marL="0" indent="0">
              <a:lnSpc>
                <a:spcPct val="90000"/>
              </a:lnSpc>
              <a:buNone/>
            </a:pPr>
            <a:endParaRPr lang="en-US" sz="1900"/>
          </a:p>
          <a:p>
            <a:pPr marL="0" indent="0">
              <a:lnSpc>
                <a:spcPct val="90000"/>
              </a:lnSpc>
              <a:buNone/>
            </a:pPr>
            <a:r>
              <a:rPr lang="en-US" sz="1900"/>
              <a:t>JUNE 27, 2023 - #BeTheOne Resilience Through Fitness</a:t>
            </a:r>
          </a:p>
        </p:txBody>
      </p:sp>
    </p:spTree>
    <p:extLst>
      <p:ext uri="{BB962C8B-B14F-4D97-AF65-F5344CB8AC3E}">
        <p14:creationId xmlns:p14="http://schemas.microsoft.com/office/powerpoint/2010/main" val="2661373616"/>
      </p:ext>
    </p:extLst>
  </p:cSld>
  <p:clrMapOvr>
    <a:masterClrMapping/>
  </p:clrMapOvr>
  <p:transition spd="slow" advClick="0" advTm="5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66C13A-85A3-4EA4-BC94-F37CE9D28739}"/>
              </a:ext>
            </a:extLst>
          </p:cNvPr>
          <p:cNvSpPr>
            <a:spLocks noGrp="1"/>
          </p:cNvSpPr>
          <p:nvPr>
            <p:ph type="ctrTitle"/>
          </p:nvPr>
        </p:nvSpPr>
        <p:spPr>
          <a:xfrm>
            <a:off x="200026" y="1282699"/>
            <a:ext cx="8772525" cy="1470025"/>
          </a:xfrm>
        </p:spPr>
        <p:txBody>
          <a:bodyPr/>
          <a:lstStyle/>
          <a:p>
            <a:r>
              <a:rPr lang="en-US" sz="4800" dirty="0"/>
              <a:t>“ICEBERG DEAD AHEAD!”</a:t>
            </a:r>
          </a:p>
        </p:txBody>
      </p:sp>
      <p:sp>
        <p:nvSpPr>
          <p:cNvPr id="6" name="Subtitle 5">
            <a:extLst>
              <a:ext uri="{FF2B5EF4-FFF2-40B4-BE49-F238E27FC236}">
                <a16:creationId xmlns:a16="http://schemas.microsoft.com/office/drawing/2014/main" id="{F81959C7-12D2-40D0-A136-3239D2659177}"/>
              </a:ext>
            </a:extLst>
          </p:cNvPr>
          <p:cNvSpPr>
            <a:spLocks noGrp="1"/>
          </p:cNvSpPr>
          <p:nvPr>
            <p:ph type="subTitle" idx="1"/>
          </p:nvPr>
        </p:nvSpPr>
        <p:spPr>
          <a:xfrm>
            <a:off x="200026" y="2419349"/>
            <a:ext cx="4400551" cy="3000375"/>
          </a:xfrm>
        </p:spPr>
        <p:txBody>
          <a:bodyPr/>
          <a:lstStyle/>
          <a:p>
            <a:pPr algn="l"/>
            <a:r>
              <a:rPr lang="en-US" sz="1800" dirty="0"/>
              <a:t>2020 Veteran Pop:  19,397,944</a:t>
            </a:r>
          </a:p>
          <a:p>
            <a:pPr algn="l"/>
            <a:endParaRPr lang="en-US" sz="1000" dirty="0"/>
          </a:p>
          <a:p>
            <a:pPr algn="l"/>
            <a:r>
              <a:rPr lang="en-US" sz="1800" dirty="0"/>
              <a:t>Reported Suicides:  6146</a:t>
            </a:r>
          </a:p>
          <a:p>
            <a:pPr algn="l"/>
            <a:endParaRPr lang="en-US" sz="1000" dirty="0"/>
          </a:p>
          <a:p>
            <a:pPr algn="l"/>
            <a:r>
              <a:rPr lang="en-US" sz="1800" dirty="0"/>
              <a:t>Unreported: 5% - 25% (where does it sit with veterans?)</a:t>
            </a:r>
          </a:p>
          <a:p>
            <a:pPr algn="l"/>
            <a:endParaRPr lang="en-US" sz="1000" dirty="0"/>
          </a:p>
          <a:p>
            <a:pPr algn="l"/>
            <a:r>
              <a:rPr lang="en-US" sz="1800" dirty="0"/>
              <a:t>Non-Fatal Suicide Behaviors: 40x to 100x # of suicides</a:t>
            </a:r>
          </a:p>
          <a:p>
            <a:pPr algn="l"/>
            <a:endParaRPr lang="en-US" sz="1000" dirty="0"/>
          </a:p>
          <a:p>
            <a:pPr algn="l"/>
            <a:r>
              <a:rPr lang="en-US" sz="1800" dirty="0"/>
              <a:t>Number of People Affected:   Many</a:t>
            </a:r>
          </a:p>
          <a:p>
            <a:pPr algn="l"/>
            <a:endParaRPr lang="en-US" sz="1000" dirty="0"/>
          </a:p>
          <a:p>
            <a:pPr algn="l"/>
            <a:r>
              <a:rPr lang="en-US" sz="1800" dirty="0"/>
              <a:t>Ideations:  3x population </a:t>
            </a:r>
          </a:p>
          <a:p>
            <a:pPr algn="l"/>
            <a:endParaRPr lang="en-US" sz="1800" dirty="0"/>
          </a:p>
        </p:txBody>
      </p:sp>
      <p:pic>
        <p:nvPicPr>
          <p:cNvPr id="2" name="Picture 2" descr="Image result for Iceberg">
            <a:extLst>
              <a:ext uri="{FF2B5EF4-FFF2-40B4-BE49-F238E27FC236}">
                <a16:creationId xmlns:a16="http://schemas.microsoft.com/office/drawing/2014/main" id="{66123A5A-FB71-5775-1EC0-7FD5AF709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423" y="2419349"/>
            <a:ext cx="2336328" cy="319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762410"/>
      </p:ext>
    </p:extLst>
  </p:cSld>
  <p:clrMapOvr>
    <a:masterClrMapping/>
  </p:clrMapOvr>
  <p:transition spd="slow" advClick="0" advTm="10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B66504-8F83-944F-AC5E-2A6EE696759D}"/>
              </a:ext>
            </a:extLst>
          </p:cNvPr>
          <p:cNvSpPr txBox="1">
            <a:spLocks/>
          </p:cNvSpPr>
          <p:nvPr/>
        </p:nvSpPr>
        <p:spPr>
          <a:xfrm>
            <a:off x="457200" y="3468705"/>
            <a:ext cx="4657725" cy="7453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pPr algn="l"/>
            <a:endParaRPr lang="en-US" sz="2900" dirty="0"/>
          </a:p>
        </p:txBody>
      </p:sp>
      <p:sp>
        <p:nvSpPr>
          <p:cNvPr id="9" name="Title 8">
            <a:extLst>
              <a:ext uri="{FF2B5EF4-FFF2-40B4-BE49-F238E27FC236}">
                <a16:creationId xmlns:a16="http://schemas.microsoft.com/office/drawing/2014/main" id="{A1F1300F-48B5-4A1C-9BEE-44093E003005}"/>
              </a:ext>
            </a:extLst>
          </p:cNvPr>
          <p:cNvSpPr>
            <a:spLocks noGrp="1"/>
          </p:cNvSpPr>
          <p:nvPr>
            <p:ph type="title"/>
          </p:nvPr>
        </p:nvSpPr>
        <p:spPr/>
        <p:txBody>
          <a:bodyPr/>
          <a:lstStyle/>
          <a:p>
            <a:r>
              <a:rPr lang="en-US" dirty="0"/>
              <a:t>LET’S TALK ABOUT IT</a:t>
            </a:r>
          </a:p>
        </p:txBody>
      </p:sp>
      <p:sp>
        <p:nvSpPr>
          <p:cNvPr id="7" name="Content Placeholder 6">
            <a:extLst>
              <a:ext uri="{FF2B5EF4-FFF2-40B4-BE49-F238E27FC236}">
                <a16:creationId xmlns:a16="http://schemas.microsoft.com/office/drawing/2014/main" id="{79D10273-5C8A-47A2-91AC-AC4C903A5438}"/>
              </a:ext>
            </a:extLst>
          </p:cNvPr>
          <p:cNvSpPr>
            <a:spLocks noGrp="1"/>
          </p:cNvSpPr>
          <p:nvPr>
            <p:ph idx="1"/>
          </p:nvPr>
        </p:nvSpPr>
        <p:spPr>
          <a:xfrm>
            <a:off x="457200" y="2007220"/>
            <a:ext cx="8229600" cy="3929373"/>
          </a:xfrm>
        </p:spPr>
        <p:txBody>
          <a:bodyPr/>
          <a:lstStyle/>
          <a:p>
            <a:r>
              <a:rPr lang="en-US" dirty="0"/>
              <a:t>Ask the questions</a:t>
            </a:r>
          </a:p>
          <a:p>
            <a:pPr lvl="1"/>
            <a:r>
              <a:rPr lang="en-US" dirty="0"/>
              <a:t>Are you thinking about suicide?</a:t>
            </a:r>
          </a:p>
          <a:p>
            <a:pPr lvl="1"/>
            <a:r>
              <a:rPr lang="en-US" dirty="0"/>
              <a:t>Do you have a plan?</a:t>
            </a:r>
          </a:p>
          <a:p>
            <a:pPr lvl="1"/>
            <a:r>
              <a:rPr lang="en-US" dirty="0"/>
              <a:t>What it your plan?</a:t>
            </a:r>
          </a:p>
          <a:p>
            <a:pPr lvl="1"/>
            <a:endParaRPr lang="en-US" dirty="0"/>
          </a:p>
          <a:p>
            <a:r>
              <a:rPr lang="en-US" dirty="0">
                <a:solidFill>
                  <a:srgbClr val="003C6B"/>
                </a:solidFill>
                <a:hlinkClick r:id="rId2">
                  <a:extLst>
                    <a:ext uri="{A12FA001-AC4F-418D-AE19-62706E023703}">
                      <ahyp:hlinkClr xmlns:ahyp="http://schemas.microsoft.com/office/drawing/2018/hyperlinkcolor" val="tx"/>
                    </a:ext>
                  </a:extLst>
                </a:hlinkClick>
              </a:rPr>
              <a:t>Counseling on Access to Lethal Means / Means Removal </a:t>
            </a:r>
            <a:endParaRPr lang="en-US" dirty="0">
              <a:solidFill>
                <a:srgbClr val="003C6B"/>
              </a:solidFill>
            </a:endParaRPr>
          </a:p>
          <a:p>
            <a:pPr marL="0" indent="0">
              <a:buNone/>
            </a:pPr>
            <a:endParaRPr lang="en-US" dirty="0">
              <a:solidFill>
                <a:srgbClr val="003C6B"/>
              </a:solidFill>
            </a:endParaRPr>
          </a:p>
          <a:p>
            <a:pPr marL="0" indent="0">
              <a:buNone/>
            </a:pPr>
            <a:r>
              <a:rPr lang="en-US" sz="1800" dirty="0">
                <a:solidFill>
                  <a:srgbClr val="FF0000"/>
                </a:solidFill>
              </a:rPr>
              <a:t>One of the most important things you can do is identify to the person in crisis that you see them, empathize with their crisis and listen to how they became to be in the crisis – Oftentimes, it leads to identifying what/who is important to them and other protective factors.  </a:t>
            </a:r>
          </a:p>
          <a:p>
            <a:pPr marL="0" indent="0">
              <a:buNone/>
            </a:pPr>
            <a:endParaRPr lang="en-US" dirty="0">
              <a:solidFill>
                <a:srgbClr val="003C6B"/>
              </a:solidFill>
            </a:endParaRPr>
          </a:p>
          <a:p>
            <a:endParaRPr lang="en-US" dirty="0"/>
          </a:p>
        </p:txBody>
      </p:sp>
    </p:spTree>
    <p:extLst>
      <p:ext uri="{BB962C8B-B14F-4D97-AF65-F5344CB8AC3E}">
        <p14:creationId xmlns:p14="http://schemas.microsoft.com/office/powerpoint/2010/main" val="2116658467"/>
      </p:ext>
    </p:extLst>
  </p:cSld>
  <p:clrMapOvr>
    <a:masterClrMapping/>
  </p:clrMapOvr>
  <p:transition spd="slow" advClick="0" advTm="10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365C087-C1C4-4660-A2D6-2EA64C6E0670}"/>
              </a:ext>
            </a:extLst>
          </p:cNvPr>
          <p:cNvSpPr>
            <a:spLocks noGrp="1"/>
          </p:cNvSpPr>
          <p:nvPr>
            <p:ph type="title"/>
          </p:nvPr>
        </p:nvSpPr>
        <p:spPr>
          <a:xfrm>
            <a:off x="2837151" y="1003646"/>
            <a:ext cx="3008313" cy="479425"/>
          </a:xfrm>
        </p:spPr>
        <p:txBody>
          <a:bodyPr/>
          <a:lstStyle/>
          <a:p>
            <a:r>
              <a:rPr lang="en-US" dirty="0"/>
              <a:t>Protective Factors</a:t>
            </a:r>
          </a:p>
        </p:txBody>
      </p:sp>
      <p:pic>
        <p:nvPicPr>
          <p:cNvPr id="4" name="Picture 3">
            <a:extLst>
              <a:ext uri="{FF2B5EF4-FFF2-40B4-BE49-F238E27FC236}">
                <a16:creationId xmlns:a16="http://schemas.microsoft.com/office/drawing/2014/main" id="{41EE27F3-6E57-F8A5-7211-2DFAABABEA26}"/>
              </a:ext>
            </a:extLst>
          </p:cNvPr>
          <p:cNvPicPr>
            <a:picLocks noChangeAspect="1"/>
          </p:cNvPicPr>
          <p:nvPr/>
        </p:nvPicPr>
        <p:blipFill>
          <a:blip r:embed="rId3"/>
          <a:stretch>
            <a:fillRect/>
          </a:stretch>
        </p:blipFill>
        <p:spPr>
          <a:xfrm>
            <a:off x="2182358" y="1894857"/>
            <a:ext cx="1940735" cy="2832847"/>
          </a:xfrm>
          <a:prstGeom prst="rect">
            <a:avLst/>
          </a:prstGeom>
        </p:spPr>
      </p:pic>
      <p:sp>
        <p:nvSpPr>
          <p:cNvPr id="5" name="TextBox 4">
            <a:extLst>
              <a:ext uri="{FF2B5EF4-FFF2-40B4-BE49-F238E27FC236}">
                <a16:creationId xmlns:a16="http://schemas.microsoft.com/office/drawing/2014/main" id="{D0B8F4CD-6B09-DF2F-ED16-16C3B4854034}"/>
              </a:ext>
            </a:extLst>
          </p:cNvPr>
          <p:cNvSpPr txBox="1"/>
          <p:nvPr/>
        </p:nvSpPr>
        <p:spPr>
          <a:xfrm>
            <a:off x="439450" y="1513408"/>
            <a:ext cx="1099660" cy="369332"/>
          </a:xfrm>
          <a:prstGeom prst="rect">
            <a:avLst/>
          </a:prstGeom>
          <a:noFill/>
        </p:spPr>
        <p:txBody>
          <a:bodyPr wrap="square" rtlCol="0">
            <a:spAutoFit/>
          </a:bodyPr>
          <a:lstStyle/>
          <a:p>
            <a:r>
              <a:rPr lang="en-US" b="1" dirty="0"/>
              <a:t>Purpose</a:t>
            </a:r>
          </a:p>
        </p:txBody>
      </p:sp>
      <p:sp>
        <p:nvSpPr>
          <p:cNvPr id="6" name="TextBox 5">
            <a:extLst>
              <a:ext uri="{FF2B5EF4-FFF2-40B4-BE49-F238E27FC236}">
                <a16:creationId xmlns:a16="http://schemas.microsoft.com/office/drawing/2014/main" id="{86E0D97B-76D1-9F7B-1440-ECE9D4F02778}"/>
              </a:ext>
            </a:extLst>
          </p:cNvPr>
          <p:cNvSpPr txBox="1"/>
          <p:nvPr/>
        </p:nvSpPr>
        <p:spPr>
          <a:xfrm>
            <a:off x="4423904" y="1480430"/>
            <a:ext cx="1940735" cy="369332"/>
          </a:xfrm>
          <a:prstGeom prst="rect">
            <a:avLst/>
          </a:prstGeom>
          <a:noFill/>
        </p:spPr>
        <p:txBody>
          <a:bodyPr wrap="square" rtlCol="0">
            <a:spAutoFit/>
          </a:bodyPr>
          <a:lstStyle/>
          <a:p>
            <a:r>
              <a:rPr lang="en-US" b="1" dirty="0"/>
              <a:t>Accountability</a:t>
            </a:r>
            <a:endParaRPr lang="en-US" dirty="0"/>
          </a:p>
        </p:txBody>
      </p:sp>
      <p:sp>
        <p:nvSpPr>
          <p:cNvPr id="7" name="TextBox 6">
            <a:extLst>
              <a:ext uri="{FF2B5EF4-FFF2-40B4-BE49-F238E27FC236}">
                <a16:creationId xmlns:a16="http://schemas.microsoft.com/office/drawing/2014/main" id="{5DDDD8E2-2F74-A680-4384-3AB19E538AA6}"/>
              </a:ext>
            </a:extLst>
          </p:cNvPr>
          <p:cNvSpPr txBox="1"/>
          <p:nvPr/>
        </p:nvSpPr>
        <p:spPr>
          <a:xfrm>
            <a:off x="2329519" y="1480430"/>
            <a:ext cx="1586753" cy="369332"/>
          </a:xfrm>
          <a:prstGeom prst="rect">
            <a:avLst/>
          </a:prstGeom>
          <a:noFill/>
        </p:spPr>
        <p:txBody>
          <a:bodyPr wrap="square" rtlCol="0">
            <a:spAutoFit/>
          </a:bodyPr>
          <a:lstStyle/>
          <a:p>
            <a:pPr algn="ctr"/>
            <a:r>
              <a:rPr lang="en-US" b="1" dirty="0"/>
              <a:t>Family</a:t>
            </a:r>
          </a:p>
        </p:txBody>
      </p:sp>
      <p:pic>
        <p:nvPicPr>
          <p:cNvPr id="8" name="Picture 7">
            <a:extLst>
              <a:ext uri="{FF2B5EF4-FFF2-40B4-BE49-F238E27FC236}">
                <a16:creationId xmlns:a16="http://schemas.microsoft.com/office/drawing/2014/main" id="{4CDCEB99-73DC-8245-F5B5-283C52BA75E9}"/>
              </a:ext>
            </a:extLst>
          </p:cNvPr>
          <p:cNvPicPr>
            <a:picLocks noChangeAspect="1"/>
          </p:cNvPicPr>
          <p:nvPr/>
        </p:nvPicPr>
        <p:blipFill>
          <a:blip r:embed="rId4"/>
          <a:stretch>
            <a:fillRect/>
          </a:stretch>
        </p:blipFill>
        <p:spPr>
          <a:xfrm>
            <a:off x="103905" y="1882740"/>
            <a:ext cx="1830409" cy="2832848"/>
          </a:xfrm>
          <a:prstGeom prst="rect">
            <a:avLst/>
          </a:prstGeom>
        </p:spPr>
      </p:pic>
      <p:pic>
        <p:nvPicPr>
          <p:cNvPr id="9" name="Picture 8">
            <a:extLst>
              <a:ext uri="{FF2B5EF4-FFF2-40B4-BE49-F238E27FC236}">
                <a16:creationId xmlns:a16="http://schemas.microsoft.com/office/drawing/2014/main" id="{53C6D69B-5DE7-6693-8AF3-42BA5B4AC297}"/>
              </a:ext>
            </a:extLst>
          </p:cNvPr>
          <p:cNvPicPr>
            <a:picLocks noChangeAspect="1"/>
          </p:cNvPicPr>
          <p:nvPr/>
        </p:nvPicPr>
        <p:blipFill rotWithShape="1">
          <a:blip r:embed="rId5"/>
          <a:srcRect r="32251"/>
          <a:stretch/>
        </p:blipFill>
        <p:spPr>
          <a:xfrm>
            <a:off x="4341309" y="2362268"/>
            <a:ext cx="1773742" cy="1791355"/>
          </a:xfrm>
          <a:prstGeom prst="rect">
            <a:avLst/>
          </a:prstGeom>
        </p:spPr>
      </p:pic>
      <p:pic>
        <p:nvPicPr>
          <p:cNvPr id="11" name="Picture 10">
            <a:extLst>
              <a:ext uri="{FF2B5EF4-FFF2-40B4-BE49-F238E27FC236}">
                <a16:creationId xmlns:a16="http://schemas.microsoft.com/office/drawing/2014/main" id="{4C3500CE-FB20-C93C-51B3-9DD7D38F0669}"/>
              </a:ext>
            </a:extLst>
          </p:cNvPr>
          <p:cNvPicPr>
            <a:picLocks noChangeAspect="1"/>
          </p:cNvPicPr>
          <p:nvPr/>
        </p:nvPicPr>
        <p:blipFill>
          <a:blip r:embed="rId6"/>
          <a:stretch>
            <a:fillRect/>
          </a:stretch>
        </p:blipFill>
        <p:spPr>
          <a:xfrm>
            <a:off x="184886" y="5176467"/>
            <a:ext cx="1267002" cy="1419423"/>
          </a:xfrm>
          <a:prstGeom prst="rect">
            <a:avLst/>
          </a:prstGeom>
        </p:spPr>
      </p:pic>
      <p:pic>
        <p:nvPicPr>
          <p:cNvPr id="13" name="Picture 12">
            <a:extLst>
              <a:ext uri="{FF2B5EF4-FFF2-40B4-BE49-F238E27FC236}">
                <a16:creationId xmlns:a16="http://schemas.microsoft.com/office/drawing/2014/main" id="{16F56114-6DD2-D492-8836-2500F2213CC5}"/>
              </a:ext>
            </a:extLst>
          </p:cNvPr>
          <p:cNvPicPr>
            <a:picLocks noChangeAspect="1"/>
          </p:cNvPicPr>
          <p:nvPr/>
        </p:nvPicPr>
        <p:blipFill>
          <a:blip r:embed="rId7"/>
          <a:stretch>
            <a:fillRect/>
          </a:stretch>
        </p:blipFill>
        <p:spPr>
          <a:xfrm>
            <a:off x="3838054" y="5158300"/>
            <a:ext cx="1171700" cy="1455756"/>
          </a:xfrm>
          <a:prstGeom prst="rect">
            <a:avLst/>
          </a:prstGeom>
        </p:spPr>
      </p:pic>
      <p:sp>
        <p:nvSpPr>
          <p:cNvPr id="14" name="Arrow: Left 13">
            <a:extLst>
              <a:ext uri="{FF2B5EF4-FFF2-40B4-BE49-F238E27FC236}">
                <a16:creationId xmlns:a16="http://schemas.microsoft.com/office/drawing/2014/main" id="{1AD3A8CD-E4C3-E89A-4F49-7988479E3539}"/>
              </a:ext>
            </a:extLst>
          </p:cNvPr>
          <p:cNvSpPr/>
          <p:nvPr/>
        </p:nvSpPr>
        <p:spPr>
          <a:xfrm>
            <a:off x="1569171" y="5369741"/>
            <a:ext cx="2069372" cy="103287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00" i="1" dirty="0"/>
              <a:t>Great self-evaluation and purpose finding resource.</a:t>
            </a:r>
          </a:p>
          <a:p>
            <a:pPr algn="ctr"/>
            <a:endParaRPr lang="en-US" sz="900" dirty="0"/>
          </a:p>
        </p:txBody>
      </p:sp>
      <p:pic>
        <p:nvPicPr>
          <p:cNvPr id="15" name="Picture 14">
            <a:extLst>
              <a:ext uri="{FF2B5EF4-FFF2-40B4-BE49-F238E27FC236}">
                <a16:creationId xmlns:a16="http://schemas.microsoft.com/office/drawing/2014/main" id="{4BB258DD-1E48-BF18-D132-0982C4BF3B1A}"/>
              </a:ext>
            </a:extLst>
          </p:cNvPr>
          <p:cNvPicPr>
            <a:picLocks noChangeAspect="1"/>
          </p:cNvPicPr>
          <p:nvPr/>
        </p:nvPicPr>
        <p:blipFill rotWithShape="1">
          <a:blip r:embed="rId8">
            <a:extLst>
              <a:ext uri="{28A0092B-C50C-407E-A947-70E740481C1C}">
                <a14:useLocalDpi xmlns:a14="http://schemas.microsoft.com/office/drawing/2010/main" val="0"/>
              </a:ext>
            </a:extLst>
          </a:blip>
          <a:srcRect l="28929"/>
          <a:stretch/>
        </p:blipFill>
        <p:spPr>
          <a:xfrm>
            <a:off x="6542788" y="2326546"/>
            <a:ext cx="2047229" cy="1620301"/>
          </a:xfrm>
          <a:prstGeom prst="rect">
            <a:avLst/>
          </a:prstGeom>
        </p:spPr>
      </p:pic>
      <p:sp>
        <p:nvSpPr>
          <p:cNvPr id="16" name="Arrow: Left 15">
            <a:extLst>
              <a:ext uri="{FF2B5EF4-FFF2-40B4-BE49-F238E27FC236}">
                <a16:creationId xmlns:a16="http://schemas.microsoft.com/office/drawing/2014/main" id="{651D5247-6E28-6946-89E3-451C279DA285}"/>
              </a:ext>
            </a:extLst>
          </p:cNvPr>
          <p:cNvSpPr/>
          <p:nvPr/>
        </p:nvSpPr>
        <p:spPr>
          <a:xfrm>
            <a:off x="5122917" y="5444316"/>
            <a:ext cx="1309068" cy="88372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00" i="1" dirty="0"/>
              <a:t>Challenge Cards</a:t>
            </a:r>
          </a:p>
        </p:txBody>
      </p:sp>
      <p:sp>
        <p:nvSpPr>
          <p:cNvPr id="17" name="TextBox 16">
            <a:extLst>
              <a:ext uri="{FF2B5EF4-FFF2-40B4-BE49-F238E27FC236}">
                <a16:creationId xmlns:a16="http://schemas.microsoft.com/office/drawing/2014/main" id="{C34C4CC3-2081-C3CD-84F3-7175D511E627}"/>
              </a:ext>
            </a:extLst>
          </p:cNvPr>
          <p:cNvSpPr txBox="1"/>
          <p:nvPr/>
        </p:nvSpPr>
        <p:spPr>
          <a:xfrm>
            <a:off x="6545149" y="5701512"/>
            <a:ext cx="2661225" cy="369332"/>
          </a:xfrm>
          <a:prstGeom prst="rect">
            <a:avLst/>
          </a:prstGeom>
          <a:noFill/>
        </p:spPr>
        <p:txBody>
          <a:bodyPr wrap="square" rtlCol="0">
            <a:spAutoFit/>
          </a:bodyPr>
          <a:lstStyle/>
          <a:p>
            <a:pPr algn="ctr"/>
            <a:r>
              <a:rPr lang="en-US" b="1" dirty="0">
                <a:solidFill>
                  <a:srgbClr val="FF0000"/>
                </a:solidFill>
              </a:rPr>
              <a:t>WHO IS YOUR JARVIS?</a:t>
            </a:r>
            <a:r>
              <a:rPr lang="en-US" dirty="0"/>
              <a:t> </a:t>
            </a:r>
          </a:p>
        </p:txBody>
      </p:sp>
      <p:sp>
        <p:nvSpPr>
          <p:cNvPr id="18" name="TextBox 17">
            <a:extLst>
              <a:ext uri="{FF2B5EF4-FFF2-40B4-BE49-F238E27FC236}">
                <a16:creationId xmlns:a16="http://schemas.microsoft.com/office/drawing/2014/main" id="{963D07F5-0D8C-F957-2B14-C7D63D021D91}"/>
              </a:ext>
            </a:extLst>
          </p:cNvPr>
          <p:cNvSpPr txBox="1"/>
          <p:nvPr/>
        </p:nvSpPr>
        <p:spPr>
          <a:xfrm>
            <a:off x="6872271" y="1480430"/>
            <a:ext cx="1388265" cy="369332"/>
          </a:xfrm>
          <a:prstGeom prst="rect">
            <a:avLst/>
          </a:prstGeom>
          <a:noFill/>
        </p:spPr>
        <p:txBody>
          <a:bodyPr wrap="square" rtlCol="0">
            <a:spAutoFit/>
          </a:bodyPr>
          <a:lstStyle/>
          <a:p>
            <a:pPr algn="ctr"/>
            <a:r>
              <a:rPr lang="en-US" b="1" dirty="0"/>
              <a:t>Resiliency </a:t>
            </a:r>
          </a:p>
        </p:txBody>
      </p:sp>
    </p:spTree>
    <p:extLst>
      <p:ext uri="{BB962C8B-B14F-4D97-AF65-F5344CB8AC3E}">
        <p14:creationId xmlns:p14="http://schemas.microsoft.com/office/powerpoint/2010/main" val="1428443061"/>
      </p:ext>
    </p:extLst>
  </p:cSld>
  <p:clrMapOvr>
    <a:masterClrMapping/>
  </p:clrMapOvr>
  <p:transition spd="slow"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4" grpId="0" animBg="1"/>
      <p:bldP spid="16" grpId="0" animBg="1"/>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7873-65C7-67AC-7B44-F4B30649BC1B}"/>
              </a:ext>
            </a:extLst>
          </p:cNvPr>
          <p:cNvSpPr>
            <a:spLocks noGrp="1"/>
          </p:cNvSpPr>
          <p:nvPr>
            <p:ph type="ctrTitle"/>
          </p:nvPr>
        </p:nvSpPr>
        <p:spPr/>
        <p:txBody>
          <a:bodyPr/>
          <a:lstStyle/>
          <a:p>
            <a:r>
              <a:rPr lang="en-US" dirty="0"/>
              <a:t>National Resource</a:t>
            </a:r>
          </a:p>
        </p:txBody>
      </p:sp>
      <p:sp>
        <p:nvSpPr>
          <p:cNvPr id="3" name="Subtitle 2">
            <a:extLst>
              <a:ext uri="{FF2B5EF4-FFF2-40B4-BE49-F238E27FC236}">
                <a16:creationId xmlns:a16="http://schemas.microsoft.com/office/drawing/2014/main" id="{2656528E-2EB9-B80E-E65F-1B46049490FC}"/>
              </a:ext>
            </a:extLst>
          </p:cNvPr>
          <p:cNvSpPr>
            <a:spLocks noGrp="1"/>
          </p:cNvSpPr>
          <p:nvPr>
            <p:ph type="subTitle" idx="1"/>
          </p:nvPr>
        </p:nvSpPr>
        <p:spPr/>
        <p:txBody>
          <a:bodyPr/>
          <a:lstStyle/>
          <a:p>
            <a:r>
              <a:rPr lang="en-US" dirty="0"/>
              <a:t>988, Veterans press 1</a:t>
            </a:r>
          </a:p>
          <a:p>
            <a:r>
              <a:rPr lang="en-US" dirty="0"/>
              <a:t>Suicide &amp; Crisis Lifeline</a:t>
            </a:r>
          </a:p>
        </p:txBody>
      </p:sp>
    </p:spTree>
    <p:extLst>
      <p:ext uri="{BB962C8B-B14F-4D97-AF65-F5344CB8AC3E}">
        <p14:creationId xmlns:p14="http://schemas.microsoft.com/office/powerpoint/2010/main" val="2879713573"/>
      </p:ext>
    </p:extLst>
  </p:cSld>
  <p:clrMapOvr>
    <a:masterClrMapping/>
  </p:clrMapOvr>
  <p:transition spd="slow" advClick="0" advTm="10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36B4CB-C38C-43BC-B991-FA9BFAF66FC4}"/>
              </a:ext>
            </a:extLst>
          </p:cNvPr>
          <p:cNvSpPr>
            <a:spLocks noGrp="1"/>
          </p:cNvSpPr>
          <p:nvPr>
            <p:ph type="title"/>
          </p:nvPr>
        </p:nvSpPr>
        <p:spPr>
          <a:xfrm>
            <a:off x="457200" y="1261914"/>
            <a:ext cx="8229600" cy="745306"/>
          </a:xfrm>
        </p:spPr>
        <p:txBody>
          <a:bodyPr anchor="ctr">
            <a:normAutofit/>
          </a:bodyPr>
          <a:lstStyle/>
          <a:p>
            <a:r>
              <a:rPr lang="en-US" dirty="0"/>
              <a:t>National Resources</a:t>
            </a:r>
          </a:p>
        </p:txBody>
      </p:sp>
      <p:pic>
        <p:nvPicPr>
          <p:cNvPr id="2" name="Content Placeholder 3">
            <a:extLst>
              <a:ext uri="{FF2B5EF4-FFF2-40B4-BE49-F238E27FC236}">
                <a16:creationId xmlns:a16="http://schemas.microsoft.com/office/drawing/2014/main" id="{BDEDDE86-532E-E343-6F53-6E9F9A3B77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906463"/>
            <a:ext cx="8229600" cy="2510027"/>
          </a:xfrm>
          <a:noFill/>
        </p:spPr>
      </p:pic>
      <p:sp>
        <p:nvSpPr>
          <p:cNvPr id="3" name="Title 1">
            <a:extLst>
              <a:ext uri="{FF2B5EF4-FFF2-40B4-BE49-F238E27FC236}">
                <a16:creationId xmlns:a16="http://schemas.microsoft.com/office/drawing/2014/main" id="{87A421CF-5E17-3F6F-1FCC-6C60E7E8EB46}"/>
              </a:ext>
            </a:extLst>
          </p:cNvPr>
          <p:cNvSpPr txBox="1">
            <a:spLocks/>
          </p:cNvSpPr>
          <p:nvPr/>
        </p:nvSpPr>
        <p:spPr>
          <a:xfrm>
            <a:off x="6546433" y="3489392"/>
            <a:ext cx="2294965" cy="134416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r>
              <a:rPr lang="en-US"/>
              <a:t>741741</a:t>
            </a:r>
            <a:endParaRPr lang="en-US" dirty="0"/>
          </a:p>
        </p:txBody>
      </p:sp>
    </p:spTree>
    <p:extLst>
      <p:ext uri="{BB962C8B-B14F-4D97-AF65-F5344CB8AC3E}">
        <p14:creationId xmlns:p14="http://schemas.microsoft.com/office/powerpoint/2010/main" val="3258037011"/>
      </p:ext>
    </p:extLst>
  </p:cSld>
  <p:clrMapOvr>
    <a:masterClrMapping/>
  </p:clrMapOvr>
  <p:transition spd="slow" advClick="0" advTm="10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7ED62F-975F-4374-9812-F3AB07D9CF27}"/>
              </a:ext>
            </a:extLst>
          </p:cNvPr>
          <p:cNvSpPr>
            <a:spLocks noGrp="1"/>
          </p:cNvSpPr>
          <p:nvPr>
            <p:ph type="title"/>
          </p:nvPr>
        </p:nvSpPr>
        <p:spPr>
          <a:xfrm>
            <a:off x="328135" y="1376363"/>
            <a:ext cx="4189414" cy="1162050"/>
          </a:xfrm>
        </p:spPr>
        <p:txBody>
          <a:bodyPr anchor="t">
            <a:normAutofit fontScale="90000"/>
          </a:bodyPr>
          <a:lstStyle/>
          <a:p>
            <a:r>
              <a:rPr lang="en-US" sz="3600" dirty="0"/>
              <a:t>National Resources</a:t>
            </a:r>
          </a:p>
        </p:txBody>
      </p:sp>
      <p:pic>
        <p:nvPicPr>
          <p:cNvPr id="3" name="Picture 2" descr="A picture containing text, sign&#10;&#10;Description automatically generated">
            <a:extLst>
              <a:ext uri="{FF2B5EF4-FFF2-40B4-BE49-F238E27FC236}">
                <a16:creationId xmlns:a16="http://schemas.microsoft.com/office/drawing/2014/main" id="{78C0BD69-B050-C51F-D11D-7667B7A36B8C}"/>
              </a:ext>
            </a:extLst>
          </p:cNvPr>
          <p:cNvPicPr>
            <a:picLocks noChangeAspect="1"/>
          </p:cNvPicPr>
          <p:nvPr/>
        </p:nvPicPr>
        <p:blipFill>
          <a:blip r:embed="rId2"/>
          <a:stretch>
            <a:fillRect/>
          </a:stretch>
        </p:blipFill>
        <p:spPr>
          <a:xfrm>
            <a:off x="5194053" y="1568450"/>
            <a:ext cx="3084374" cy="4691063"/>
          </a:xfrm>
          <a:prstGeom prst="rect">
            <a:avLst/>
          </a:prstGeom>
          <a:noFill/>
        </p:spPr>
      </p:pic>
      <p:sp>
        <p:nvSpPr>
          <p:cNvPr id="4" name="TextBox 3">
            <a:extLst>
              <a:ext uri="{FF2B5EF4-FFF2-40B4-BE49-F238E27FC236}">
                <a16:creationId xmlns:a16="http://schemas.microsoft.com/office/drawing/2014/main" id="{709E0053-45EB-5582-FB58-355CA6151516}"/>
              </a:ext>
            </a:extLst>
          </p:cNvPr>
          <p:cNvSpPr txBox="1"/>
          <p:nvPr/>
        </p:nvSpPr>
        <p:spPr>
          <a:xfrm>
            <a:off x="328135" y="2075112"/>
            <a:ext cx="4040188" cy="639762"/>
          </a:xfrm>
          <a:prstGeom prst="rect">
            <a:avLst/>
          </a:prstGeom>
        </p:spPr>
        <p:txBody>
          <a:bodyPr vert="horz" lIns="91440" tIns="45720" rIns="91440" bIns="45720" rtlCol="0" anchor="b">
            <a:normAutofit/>
          </a:bodyPr>
          <a:lstStyle/>
          <a:p>
            <a:pPr marR="0">
              <a:lnSpc>
                <a:spcPct val="90000"/>
              </a:lnSpc>
              <a:spcBef>
                <a:spcPct val="20000"/>
              </a:spcBef>
              <a:spcAft>
                <a:spcPts val="0"/>
              </a:spcAft>
              <a:buClr>
                <a:schemeClr val="tx2"/>
              </a:buClr>
            </a:pPr>
            <a:r>
              <a:rPr lang="en-US" sz="1700" b="1" kern="1200" dirty="0">
                <a:solidFill>
                  <a:schemeClr val="tx2"/>
                </a:solidFill>
                <a:effectLst/>
                <a:latin typeface="Helvetica" pitchFamily="2" charset="0"/>
                <a:ea typeface="+mn-ea"/>
                <a:cs typeface="+mn-cs"/>
              </a:rPr>
              <a:t>Pledge to Be the One at </a:t>
            </a:r>
            <a:r>
              <a:rPr lang="en-US" sz="1700" b="1" u="sng" kern="1200" dirty="0">
                <a:solidFill>
                  <a:schemeClr val="tx2"/>
                </a:solidFill>
                <a:effectLst/>
                <a:latin typeface="Helvetica" pitchFamily="2" charset="0"/>
                <a:ea typeface="+mn-ea"/>
                <a:cs typeface="+mn-cs"/>
                <a:hlinkClick r:id="rId3">
                  <a:extLst>
                    <a:ext uri="{A12FA001-AC4F-418D-AE19-62706E023703}">
                      <ahyp:hlinkClr xmlns:ahyp="http://schemas.microsoft.com/office/drawing/2018/hyperlinkcolor" val="tx"/>
                    </a:ext>
                  </a:extLst>
                </a:hlinkClick>
              </a:rPr>
              <a:t>betheone.org</a:t>
            </a:r>
            <a:r>
              <a:rPr lang="en-US" sz="1700" b="1" kern="1200" dirty="0">
                <a:solidFill>
                  <a:schemeClr val="tx2"/>
                </a:solidFill>
                <a:effectLst/>
                <a:latin typeface="Helvetica" pitchFamily="2" charset="0"/>
                <a:ea typeface="+mn-ea"/>
                <a:cs typeface="+mn-cs"/>
              </a:rPr>
              <a:t> by signing up for email updates. </a:t>
            </a:r>
          </a:p>
        </p:txBody>
      </p:sp>
      <p:pic>
        <p:nvPicPr>
          <p:cNvPr id="5" name="Picture 4" descr="Qr code&#10;&#10;Description automatically generated">
            <a:extLst>
              <a:ext uri="{FF2B5EF4-FFF2-40B4-BE49-F238E27FC236}">
                <a16:creationId xmlns:a16="http://schemas.microsoft.com/office/drawing/2014/main" id="{D059005F-03F5-87F7-1A95-4DF2E927A0A3}"/>
              </a:ext>
            </a:extLst>
          </p:cNvPr>
          <p:cNvPicPr>
            <a:picLocks noChangeAspect="1"/>
          </p:cNvPicPr>
          <p:nvPr/>
        </p:nvPicPr>
        <p:blipFill>
          <a:blip r:embed="rId4"/>
          <a:stretch>
            <a:fillRect/>
          </a:stretch>
        </p:blipFill>
        <p:spPr>
          <a:xfrm>
            <a:off x="128339" y="2832598"/>
            <a:ext cx="3821610" cy="3821610"/>
          </a:xfrm>
          <a:prstGeom prst="rect">
            <a:avLst/>
          </a:prstGeom>
          <a:noFill/>
        </p:spPr>
      </p:pic>
    </p:spTree>
    <p:extLst>
      <p:ext uri="{BB962C8B-B14F-4D97-AF65-F5344CB8AC3E}">
        <p14:creationId xmlns:p14="http://schemas.microsoft.com/office/powerpoint/2010/main" val="2250385767"/>
      </p:ext>
    </p:extLst>
  </p:cSld>
  <p:clrMapOvr>
    <a:masterClrMapping/>
  </p:clrMapOvr>
  <p:transition spd="slow" advClick="0" advTm="10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3093F1-7DE2-4B6D-A4D2-8B3C529645E3}"/>
              </a:ext>
            </a:extLst>
          </p:cNvPr>
          <p:cNvSpPr>
            <a:spLocks noGrp="1"/>
          </p:cNvSpPr>
          <p:nvPr>
            <p:ph type="title"/>
          </p:nvPr>
        </p:nvSpPr>
        <p:spPr/>
        <p:txBody>
          <a:bodyPr/>
          <a:lstStyle/>
          <a:p>
            <a:r>
              <a:rPr lang="en-US" dirty="0"/>
              <a:t>National Resources</a:t>
            </a:r>
          </a:p>
        </p:txBody>
      </p:sp>
      <p:sp>
        <p:nvSpPr>
          <p:cNvPr id="5" name="Content Placeholder 4">
            <a:extLst>
              <a:ext uri="{FF2B5EF4-FFF2-40B4-BE49-F238E27FC236}">
                <a16:creationId xmlns:a16="http://schemas.microsoft.com/office/drawing/2014/main" id="{8CDB7614-51F3-40DA-BE46-1D4B49C55253}"/>
              </a:ext>
            </a:extLst>
          </p:cNvPr>
          <p:cNvSpPr>
            <a:spLocks noGrp="1"/>
          </p:cNvSpPr>
          <p:nvPr>
            <p:ph idx="1"/>
          </p:nvPr>
        </p:nvSpPr>
        <p:spPr>
          <a:xfrm>
            <a:off x="457200" y="3429000"/>
            <a:ext cx="8229600" cy="2697163"/>
          </a:xfrm>
        </p:spPr>
        <p:txBody>
          <a:bodyPr/>
          <a:lstStyle/>
          <a:p>
            <a:r>
              <a:rPr lang="en-US" dirty="0"/>
              <a:t>va.gov/REACH: Life has its challenges. You don’t have to solve them alone. That’s true whether it’s an everyday struggle, or something more </a:t>
            </a:r>
            <a:r>
              <a:rPr lang="en-US" dirty="0" err="1"/>
              <a:t>complicated.This</a:t>
            </a:r>
            <a:r>
              <a:rPr lang="en-US" dirty="0"/>
              <a:t> site was designed for Veterans to proactively seek support and resources. You’re not alone. You’ve got this. Don’t wait. Reach out.</a:t>
            </a:r>
          </a:p>
        </p:txBody>
      </p:sp>
      <p:pic>
        <p:nvPicPr>
          <p:cNvPr id="2" name="Picture 1">
            <a:extLst>
              <a:ext uri="{FF2B5EF4-FFF2-40B4-BE49-F238E27FC236}">
                <a16:creationId xmlns:a16="http://schemas.microsoft.com/office/drawing/2014/main" id="{9390A7FD-6748-3542-3BB7-1CAF5AA033BF}"/>
              </a:ext>
            </a:extLst>
          </p:cNvPr>
          <p:cNvPicPr>
            <a:picLocks noChangeAspect="1"/>
          </p:cNvPicPr>
          <p:nvPr/>
        </p:nvPicPr>
        <p:blipFill rotWithShape="1">
          <a:blip r:embed="rId3"/>
          <a:srcRect l="13440" r="7690"/>
          <a:stretch/>
        </p:blipFill>
        <p:spPr>
          <a:xfrm>
            <a:off x="457200" y="2196790"/>
            <a:ext cx="4248150" cy="1154195"/>
          </a:xfrm>
          <a:prstGeom prst="rect">
            <a:avLst/>
          </a:prstGeom>
        </p:spPr>
      </p:pic>
      <p:pic>
        <p:nvPicPr>
          <p:cNvPr id="3" name="Picture 2">
            <a:extLst>
              <a:ext uri="{FF2B5EF4-FFF2-40B4-BE49-F238E27FC236}">
                <a16:creationId xmlns:a16="http://schemas.microsoft.com/office/drawing/2014/main" id="{883D17EB-660E-5917-DB00-01E8D30FA434}"/>
              </a:ext>
            </a:extLst>
          </p:cNvPr>
          <p:cNvPicPr>
            <a:picLocks noChangeAspect="1"/>
          </p:cNvPicPr>
          <p:nvPr/>
        </p:nvPicPr>
        <p:blipFill>
          <a:blip r:embed="rId4"/>
          <a:stretch>
            <a:fillRect/>
          </a:stretch>
        </p:blipFill>
        <p:spPr>
          <a:xfrm>
            <a:off x="6390187" y="2196790"/>
            <a:ext cx="2296613" cy="1154195"/>
          </a:xfrm>
          <a:prstGeom prst="rect">
            <a:avLst/>
          </a:prstGeom>
        </p:spPr>
      </p:pic>
    </p:spTree>
    <p:extLst>
      <p:ext uri="{BB962C8B-B14F-4D97-AF65-F5344CB8AC3E}">
        <p14:creationId xmlns:p14="http://schemas.microsoft.com/office/powerpoint/2010/main" val="2052618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58C581-82FC-4163-BBA4-F4E923641860}"/>
              </a:ext>
            </a:extLst>
          </p:cNvPr>
          <p:cNvSpPr>
            <a:spLocks noGrp="1"/>
          </p:cNvSpPr>
          <p:nvPr>
            <p:ph type="title"/>
          </p:nvPr>
        </p:nvSpPr>
        <p:spPr>
          <a:xfrm>
            <a:off x="457200" y="1261914"/>
            <a:ext cx="8229600" cy="745306"/>
          </a:xfrm>
        </p:spPr>
        <p:txBody>
          <a:bodyPr anchor="ctr">
            <a:normAutofit/>
          </a:bodyPr>
          <a:lstStyle/>
          <a:p>
            <a:r>
              <a:rPr lang="en-US" dirty="0"/>
              <a:t>National Resources</a:t>
            </a:r>
          </a:p>
        </p:txBody>
      </p:sp>
      <p:sp>
        <p:nvSpPr>
          <p:cNvPr id="7" name="Text Placeholder 6">
            <a:extLst>
              <a:ext uri="{FF2B5EF4-FFF2-40B4-BE49-F238E27FC236}">
                <a16:creationId xmlns:a16="http://schemas.microsoft.com/office/drawing/2014/main" id="{DBFA06F2-0960-4369-A14D-A426E71867A1}"/>
              </a:ext>
            </a:extLst>
          </p:cNvPr>
          <p:cNvSpPr>
            <a:spLocks noGrp="1"/>
          </p:cNvSpPr>
          <p:nvPr>
            <p:ph idx="1"/>
          </p:nvPr>
        </p:nvSpPr>
        <p:spPr>
          <a:xfrm>
            <a:off x="457200" y="2196790"/>
            <a:ext cx="8229600" cy="3929373"/>
          </a:xfrm>
        </p:spPr>
        <p:txBody>
          <a:bodyPr>
            <a:normAutofit/>
          </a:bodyPr>
          <a:lstStyle/>
          <a:p>
            <a:r>
              <a:rPr lang="en-US" dirty="0"/>
              <a:t>Vet Centers are counseling centers that provide social and psychological services, including professional readjustment counseling to eligible Veterans, active duty service members, including National Guard and Reserve components, and their families. They offer individual, group, marriage, and family counseling, as well as referrals to other VA or community services. Vet Center staff, many of whom are Veterans, are experienced and prepared to discuss war-related issues and trauma.</a:t>
            </a:r>
          </a:p>
          <a:p>
            <a:endParaRPr lang="en-US" dirty="0"/>
          </a:p>
        </p:txBody>
      </p:sp>
    </p:spTree>
    <p:extLst>
      <p:ext uri="{BB962C8B-B14F-4D97-AF65-F5344CB8AC3E}">
        <p14:creationId xmlns:p14="http://schemas.microsoft.com/office/powerpoint/2010/main" val="3563057069"/>
      </p:ext>
    </p:extLst>
  </p:cSld>
  <p:clrMapOvr>
    <a:masterClrMapping/>
  </p:clrMapOvr>
  <p:transition spd="slow" advClick="0" advTm="10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B10758-9B55-4B08-A414-D1603A535206}"/>
              </a:ext>
            </a:extLst>
          </p:cNvPr>
          <p:cNvSpPr>
            <a:spLocks noGrp="1"/>
          </p:cNvSpPr>
          <p:nvPr>
            <p:ph type="title"/>
          </p:nvPr>
        </p:nvSpPr>
        <p:spPr>
          <a:xfrm>
            <a:off x="190500" y="5565775"/>
            <a:ext cx="7772400" cy="555625"/>
          </a:xfrm>
        </p:spPr>
        <p:txBody>
          <a:bodyPr anchor="t">
            <a:normAutofit fontScale="90000"/>
          </a:bodyPr>
          <a:lstStyle/>
          <a:p>
            <a:r>
              <a:rPr lang="en-US" dirty="0"/>
              <a:t>Regional Resources</a:t>
            </a:r>
          </a:p>
        </p:txBody>
      </p:sp>
      <p:sp>
        <p:nvSpPr>
          <p:cNvPr id="9" name="Text Placeholder 2">
            <a:extLst>
              <a:ext uri="{FF2B5EF4-FFF2-40B4-BE49-F238E27FC236}">
                <a16:creationId xmlns:a16="http://schemas.microsoft.com/office/drawing/2014/main" id="{EEF0727A-1210-B201-1A55-9FCCEC6F210B}"/>
              </a:ext>
            </a:extLst>
          </p:cNvPr>
          <p:cNvSpPr>
            <a:spLocks noGrp="1"/>
          </p:cNvSpPr>
          <p:nvPr>
            <p:ph type="body" idx="1"/>
          </p:nvPr>
        </p:nvSpPr>
        <p:spPr>
          <a:xfrm>
            <a:off x="4572000" y="1568450"/>
            <a:ext cx="4381500" cy="4064000"/>
          </a:xfrm>
        </p:spPr>
        <p:txBody>
          <a:bodyPr/>
          <a:lstStyle/>
          <a:p>
            <a:pPr marL="285750" indent="-285750">
              <a:buFont typeface="Arial" panose="020B0604020202020204" pitchFamily="34" charset="0"/>
              <a:buChar char="•"/>
            </a:pPr>
            <a:r>
              <a:rPr lang="en-US" dirty="0">
                <a:solidFill>
                  <a:srgbClr val="0060A8"/>
                </a:solidFill>
              </a:rPr>
              <a:t>Local AFSP Chapter</a:t>
            </a:r>
          </a:p>
          <a:p>
            <a:endParaRPr lang="en-US" sz="1000" dirty="0">
              <a:solidFill>
                <a:srgbClr val="0060A8"/>
              </a:solidFill>
            </a:endParaRPr>
          </a:p>
          <a:p>
            <a:pPr marL="285750" indent="-285750">
              <a:buFont typeface="Arial" panose="020B0604020202020204" pitchFamily="34" charset="0"/>
              <a:buChar char="•"/>
            </a:pPr>
            <a:r>
              <a:rPr lang="en-US" dirty="0">
                <a:solidFill>
                  <a:srgbClr val="0060A8"/>
                </a:solidFill>
              </a:rPr>
              <a:t>Local Suicide Prevention (grassroots)</a:t>
            </a:r>
          </a:p>
          <a:p>
            <a:r>
              <a:rPr lang="en-US" dirty="0">
                <a:solidFill>
                  <a:srgbClr val="0060A8"/>
                </a:solidFill>
              </a:rPr>
              <a:t> </a:t>
            </a:r>
          </a:p>
          <a:p>
            <a:pPr marL="285750" indent="-285750">
              <a:buFont typeface="Arial" panose="020B0604020202020204" pitchFamily="34" charset="0"/>
              <a:buChar char="•"/>
            </a:pPr>
            <a:r>
              <a:rPr lang="en-US" dirty="0">
                <a:solidFill>
                  <a:srgbClr val="0060A8"/>
                </a:solidFill>
              </a:rPr>
              <a:t>Vet2Vet Programs (Grassroots – normally found on state VA website)</a:t>
            </a:r>
          </a:p>
          <a:p>
            <a:endParaRPr lang="en-US" sz="1000" dirty="0">
              <a:solidFill>
                <a:srgbClr val="0060A8"/>
              </a:solidFill>
            </a:endParaRPr>
          </a:p>
          <a:p>
            <a:pPr marL="285750" indent="-285750">
              <a:buFont typeface="Arial" panose="020B0604020202020204" pitchFamily="34" charset="0"/>
              <a:buChar char="•"/>
            </a:pPr>
            <a:r>
              <a:rPr lang="en-US" dirty="0">
                <a:solidFill>
                  <a:srgbClr val="0060A8"/>
                </a:solidFill>
              </a:rPr>
              <a:t>VSO – Veteran Service Officer (found on state VA website) </a:t>
            </a:r>
          </a:p>
          <a:p>
            <a:endParaRPr lang="en-US" sz="1000" dirty="0">
              <a:solidFill>
                <a:srgbClr val="0060A8"/>
              </a:solidFill>
            </a:endParaRPr>
          </a:p>
          <a:p>
            <a:pPr marL="285750" indent="-285750">
              <a:buFont typeface="Arial" panose="020B0604020202020204" pitchFamily="34" charset="0"/>
              <a:buChar char="•"/>
            </a:pPr>
            <a:r>
              <a:rPr lang="en-US" dirty="0">
                <a:solidFill>
                  <a:srgbClr val="0060A8"/>
                </a:solidFill>
              </a:rPr>
              <a:t>Systems of Care – (Local Health Department) </a:t>
            </a:r>
          </a:p>
        </p:txBody>
      </p:sp>
      <p:sp>
        <p:nvSpPr>
          <p:cNvPr id="2" name="Text Placeholder 2">
            <a:extLst>
              <a:ext uri="{FF2B5EF4-FFF2-40B4-BE49-F238E27FC236}">
                <a16:creationId xmlns:a16="http://schemas.microsoft.com/office/drawing/2014/main" id="{EFC249C4-C3DB-3F80-E746-1A08ABCCBA4C}"/>
              </a:ext>
            </a:extLst>
          </p:cNvPr>
          <p:cNvSpPr txBox="1">
            <a:spLocks/>
          </p:cNvSpPr>
          <p:nvPr/>
        </p:nvSpPr>
        <p:spPr>
          <a:xfrm>
            <a:off x="342900" y="1060450"/>
            <a:ext cx="4381500" cy="4064000"/>
          </a:xfrm>
          <a:prstGeom prst="rect">
            <a:avLst/>
          </a:prstGeom>
        </p:spPr>
        <p:txBody>
          <a:bodyPr vert="horz" lIns="91440" tIns="45720" rIns="91440" bIns="45720" rtlCol="0" anchor="b">
            <a:noAutofit/>
          </a:bodyPr>
          <a:lstStyle>
            <a:lvl1pPr marL="0" indent="0" algn="l" defTabSz="457200" rtl="0" eaLnBrk="1" latinLnBrk="0" hangingPunct="1">
              <a:spcBef>
                <a:spcPct val="20000"/>
              </a:spcBef>
              <a:buClr>
                <a:schemeClr val="tx2"/>
              </a:buClr>
              <a:buFont typeface="Wingdings" pitchFamily="2" charset="2"/>
              <a:buNone/>
              <a:defRPr sz="2000" kern="1200">
                <a:solidFill>
                  <a:schemeClr val="tx1">
                    <a:tint val="75000"/>
                  </a:schemeClr>
                </a:solidFill>
                <a:latin typeface="Helvetica" pitchFamily="2" charset="0"/>
                <a:ea typeface="+mn-ea"/>
                <a:cs typeface="+mn-cs"/>
              </a:defRPr>
            </a:lvl1pPr>
            <a:lvl2pPr marL="457200" indent="0" algn="l" defTabSz="457200" rtl="0" eaLnBrk="1" latinLnBrk="0" hangingPunct="1">
              <a:spcBef>
                <a:spcPct val="20000"/>
              </a:spcBef>
              <a:buFont typeface="Arial" panose="020B0604020202020204" pitchFamily="34" charset="0"/>
              <a:buNone/>
              <a:defRPr sz="1800" kern="1200">
                <a:solidFill>
                  <a:schemeClr val="tx1">
                    <a:tint val="75000"/>
                  </a:schemeClr>
                </a:solidFill>
                <a:latin typeface="Helvetica" pitchFamily="2" charset="0"/>
                <a:ea typeface="+mn-ea"/>
                <a:cs typeface="+mn-cs"/>
              </a:defRPr>
            </a:lvl2pPr>
            <a:lvl3pPr marL="914400" indent="0" algn="l" defTabSz="457200" rtl="0" eaLnBrk="1" latinLnBrk="0" hangingPunct="1">
              <a:spcBef>
                <a:spcPct val="20000"/>
              </a:spcBef>
              <a:buClr>
                <a:schemeClr val="accent6"/>
              </a:buClr>
              <a:buFont typeface="Apple Symbols" panose="02000000000000000000" pitchFamily="2" charset="-79"/>
              <a:buNone/>
              <a:defRPr sz="1600" kern="1200">
                <a:solidFill>
                  <a:schemeClr val="tx1">
                    <a:tint val="75000"/>
                  </a:schemeClr>
                </a:solidFill>
                <a:latin typeface="Helvetica" pitchFamily="2" charset="0"/>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pitchFamily="2" charset="0"/>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pitchFamily="2" charset="0"/>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dirty="0">
                <a:solidFill>
                  <a:srgbClr val="0060A8"/>
                </a:solidFill>
              </a:rPr>
              <a:t>State Department of Veteran Affairs</a:t>
            </a:r>
          </a:p>
          <a:p>
            <a:endParaRPr lang="en-US" sz="1000" dirty="0">
              <a:solidFill>
                <a:srgbClr val="0060A8"/>
              </a:solidFill>
            </a:endParaRPr>
          </a:p>
          <a:p>
            <a:pPr marL="285750" indent="-285750">
              <a:buFont typeface="Arial" panose="020B0604020202020204" pitchFamily="34" charset="0"/>
              <a:buChar char="•"/>
            </a:pPr>
            <a:r>
              <a:rPr lang="en-US" dirty="0">
                <a:solidFill>
                  <a:srgbClr val="0060A8"/>
                </a:solidFill>
              </a:rPr>
              <a:t>Vet Centers</a:t>
            </a:r>
          </a:p>
          <a:p>
            <a:endParaRPr lang="en-US" sz="1000" dirty="0">
              <a:solidFill>
                <a:srgbClr val="0060A8"/>
              </a:solidFill>
            </a:endParaRPr>
          </a:p>
          <a:p>
            <a:pPr marL="285750" indent="-285750">
              <a:buFont typeface="Arial" panose="020B0604020202020204" pitchFamily="34" charset="0"/>
              <a:buChar char="•"/>
            </a:pPr>
            <a:r>
              <a:rPr lang="en-US" dirty="0">
                <a:solidFill>
                  <a:srgbClr val="0060A8"/>
                </a:solidFill>
              </a:rPr>
              <a:t>VA Hospital</a:t>
            </a:r>
          </a:p>
          <a:p>
            <a:endParaRPr lang="en-US" sz="1000" dirty="0">
              <a:solidFill>
                <a:srgbClr val="0060A8"/>
              </a:solidFill>
            </a:endParaRPr>
          </a:p>
          <a:p>
            <a:pPr marL="285750" indent="-285750">
              <a:buFont typeface="Arial" panose="020B0604020202020204" pitchFamily="34" charset="0"/>
              <a:buChar char="•"/>
            </a:pPr>
            <a:r>
              <a:rPr lang="en-US" dirty="0">
                <a:solidFill>
                  <a:srgbClr val="0060A8"/>
                </a:solidFill>
              </a:rPr>
              <a:t>Community Mental Health Center</a:t>
            </a:r>
          </a:p>
          <a:p>
            <a:endParaRPr lang="en-US" sz="1000" dirty="0">
              <a:solidFill>
                <a:srgbClr val="0060A8"/>
              </a:solidFill>
            </a:endParaRPr>
          </a:p>
          <a:p>
            <a:pPr marL="285750" indent="-285750">
              <a:buFont typeface="Arial" panose="020B0604020202020204" pitchFamily="34" charset="0"/>
              <a:buChar char="•"/>
            </a:pPr>
            <a:r>
              <a:rPr lang="en-US" dirty="0">
                <a:solidFill>
                  <a:srgbClr val="0060A8"/>
                </a:solidFill>
              </a:rPr>
              <a:t>Local American Legion / VFW Posts</a:t>
            </a:r>
          </a:p>
          <a:p>
            <a:endParaRPr lang="en-US" sz="1000" dirty="0">
              <a:solidFill>
                <a:srgbClr val="0060A8"/>
              </a:solidFill>
            </a:endParaRPr>
          </a:p>
          <a:p>
            <a:pPr marL="285750" indent="-285750">
              <a:buFont typeface="Arial" panose="020B0604020202020204" pitchFamily="34" charset="0"/>
              <a:buChar char="•"/>
            </a:pPr>
            <a:r>
              <a:rPr lang="en-US" dirty="0">
                <a:solidFill>
                  <a:srgbClr val="0060A8"/>
                </a:solidFill>
              </a:rPr>
              <a:t>Local Wellness Programs</a:t>
            </a:r>
          </a:p>
        </p:txBody>
      </p:sp>
    </p:spTree>
    <p:extLst>
      <p:ext uri="{BB962C8B-B14F-4D97-AF65-F5344CB8AC3E}">
        <p14:creationId xmlns:p14="http://schemas.microsoft.com/office/powerpoint/2010/main" val="3040135799"/>
      </p:ext>
    </p:extLst>
  </p:cSld>
  <p:clrMapOvr>
    <a:masterClrMapping/>
  </p:clrMapOvr>
  <p:transition spd="slow" advClick="0" advTm="10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CE53F-64F4-AB77-31E8-4D83F093CAE8}"/>
              </a:ext>
            </a:extLst>
          </p:cNvPr>
          <p:cNvSpPr>
            <a:spLocks noGrp="1"/>
          </p:cNvSpPr>
          <p:nvPr>
            <p:ph type="title"/>
          </p:nvPr>
        </p:nvSpPr>
        <p:spPr>
          <a:xfrm>
            <a:off x="722313" y="5178425"/>
            <a:ext cx="7772400" cy="1362075"/>
          </a:xfrm>
        </p:spPr>
        <p:txBody>
          <a:bodyPr/>
          <a:lstStyle/>
          <a:p>
            <a:r>
              <a:rPr lang="en-US" sz="2800" dirty="0"/>
              <a:t>Any questions…suggestions…final thoughts?</a:t>
            </a:r>
          </a:p>
        </p:txBody>
      </p:sp>
      <p:pic>
        <p:nvPicPr>
          <p:cNvPr id="4" name="Picture 3">
            <a:extLst>
              <a:ext uri="{FF2B5EF4-FFF2-40B4-BE49-F238E27FC236}">
                <a16:creationId xmlns:a16="http://schemas.microsoft.com/office/drawing/2014/main" id="{3BE29730-0BFA-D30D-586C-E454627CC43D}"/>
              </a:ext>
            </a:extLst>
          </p:cNvPr>
          <p:cNvPicPr>
            <a:picLocks noChangeAspect="1"/>
          </p:cNvPicPr>
          <p:nvPr/>
        </p:nvPicPr>
        <p:blipFill>
          <a:blip r:embed="rId2"/>
          <a:stretch>
            <a:fillRect/>
          </a:stretch>
        </p:blipFill>
        <p:spPr>
          <a:xfrm>
            <a:off x="722313" y="1554917"/>
            <a:ext cx="7412037" cy="3549825"/>
          </a:xfrm>
          <a:prstGeom prst="rect">
            <a:avLst/>
          </a:prstGeom>
        </p:spPr>
      </p:pic>
    </p:spTree>
    <p:extLst>
      <p:ext uri="{BB962C8B-B14F-4D97-AF65-F5344CB8AC3E}">
        <p14:creationId xmlns:p14="http://schemas.microsoft.com/office/powerpoint/2010/main" val="1447696361"/>
      </p:ext>
    </p:extLst>
  </p:cSld>
  <p:clrMapOvr>
    <a:masterClrMapping/>
  </p:clrMapOvr>
  <p:transition spd="slow" advClick="0" advTm="1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5569-9A57-114C-A9A0-A40B4B8D1CA8}"/>
              </a:ext>
            </a:extLst>
          </p:cNvPr>
          <p:cNvSpPr>
            <a:spLocks noGrp="1"/>
          </p:cNvSpPr>
          <p:nvPr>
            <p:ph type="ctrTitle"/>
          </p:nvPr>
        </p:nvSpPr>
        <p:spPr>
          <a:xfrm>
            <a:off x="685800" y="2130425"/>
            <a:ext cx="7772400" cy="1470025"/>
          </a:xfrm>
        </p:spPr>
        <p:txBody>
          <a:bodyPr anchor="ctr">
            <a:normAutofit/>
          </a:bodyPr>
          <a:lstStyle/>
          <a:p>
            <a:r>
              <a:rPr lang="en-US" dirty="0"/>
              <a:t>Training Tuesday</a:t>
            </a:r>
          </a:p>
        </p:txBody>
      </p:sp>
      <p:sp>
        <p:nvSpPr>
          <p:cNvPr id="3" name="Content Placeholder 2">
            <a:extLst>
              <a:ext uri="{FF2B5EF4-FFF2-40B4-BE49-F238E27FC236}">
                <a16:creationId xmlns:a16="http://schemas.microsoft.com/office/drawing/2014/main" id="{1A3C00DA-4931-DB41-BDD3-5E69D374C905}"/>
              </a:ext>
            </a:extLst>
          </p:cNvPr>
          <p:cNvSpPr>
            <a:spLocks noGrp="1"/>
          </p:cNvSpPr>
          <p:nvPr>
            <p:ph type="subTitle" idx="1"/>
          </p:nvPr>
        </p:nvSpPr>
        <p:spPr>
          <a:xfrm>
            <a:off x="1371600" y="3886200"/>
            <a:ext cx="6400800" cy="1752600"/>
          </a:xfrm>
        </p:spPr>
        <p:txBody>
          <a:bodyPr>
            <a:normAutofit/>
          </a:bodyPr>
          <a:lstStyle/>
          <a:p>
            <a:pPr>
              <a:lnSpc>
                <a:spcPct val="90000"/>
              </a:lnSpc>
            </a:pPr>
            <a:r>
              <a:rPr kumimoji="0" lang="en-US" sz="2000" b="0" i="0" u="none" strike="noStrike" kern="1200" cap="none" spc="0" normalizeH="0" baseline="0" noProof="0">
                <a:ln>
                  <a:noFill/>
                </a:ln>
                <a:effectLst/>
                <a:uLnTx/>
                <a:uFillTx/>
              </a:rPr>
              <a:t>For questions or comments, send a message via the Q&amp;A live chat so moderators can respond</a:t>
            </a:r>
          </a:p>
          <a:p>
            <a:pPr>
              <a:lnSpc>
                <a:spcPct val="90000"/>
              </a:lnSpc>
            </a:pPr>
            <a:r>
              <a:rPr lang="en-US" sz="2000"/>
              <a:t>During the presentation, all attendees need to be muted</a:t>
            </a:r>
          </a:p>
          <a:p>
            <a:pPr lvl="1">
              <a:lnSpc>
                <a:spcPct val="90000"/>
              </a:lnSpc>
            </a:pPr>
            <a:r>
              <a:rPr lang="en-US">
                <a:solidFill>
                  <a:srgbClr val="F9C51A"/>
                </a:solidFill>
              </a:rPr>
              <a:t>See photos on the next slide</a:t>
            </a:r>
          </a:p>
          <a:p>
            <a:pPr lvl="1">
              <a:lnSpc>
                <a:spcPct val="90000"/>
              </a:lnSpc>
            </a:pPr>
            <a:endParaRPr lang="en-US">
              <a:solidFill>
                <a:srgbClr val="F9C51A"/>
              </a:solidFill>
            </a:endParaRPr>
          </a:p>
          <a:p>
            <a:pPr lvl="1">
              <a:lnSpc>
                <a:spcPct val="90000"/>
              </a:lnSpc>
            </a:pPr>
            <a:endParaRPr lang="en-US">
              <a:solidFill>
                <a:srgbClr val="F9C51A"/>
              </a:solidFill>
            </a:endParaRPr>
          </a:p>
        </p:txBody>
      </p:sp>
    </p:spTree>
    <p:extLst>
      <p:ext uri="{BB962C8B-B14F-4D97-AF65-F5344CB8AC3E}">
        <p14:creationId xmlns:p14="http://schemas.microsoft.com/office/powerpoint/2010/main" val="2125690376"/>
      </p:ext>
    </p:extLst>
  </p:cSld>
  <p:clrMapOvr>
    <a:masterClrMapping/>
  </p:clrMapOvr>
  <p:transition spd="slow" advClick="0" advTm="5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872E2-80A5-1CA6-4CD6-3AB6532DC21F}"/>
              </a:ext>
            </a:extLst>
          </p:cNvPr>
          <p:cNvSpPr>
            <a:spLocks noGrp="1"/>
          </p:cNvSpPr>
          <p:nvPr>
            <p:ph type="ctrTitle"/>
          </p:nvPr>
        </p:nvSpPr>
        <p:spPr>
          <a:xfrm>
            <a:off x="685800" y="4188402"/>
            <a:ext cx="7772400" cy="993198"/>
          </a:xfrm>
        </p:spPr>
        <p:txBody>
          <a:bodyPr/>
          <a:lstStyle/>
          <a:p>
            <a:r>
              <a:rPr lang="en-US" sz="3600" dirty="0">
                <a:ea typeface="+mn-ea"/>
                <a:cs typeface="+mn-cs"/>
              </a:rPr>
              <a:t>e</a:t>
            </a:r>
            <a:r>
              <a:rPr lang="en-US" sz="3600" kern="1200" dirty="0">
                <a:latin typeface="Helvetica" pitchFamily="2" charset="0"/>
                <a:ea typeface="+mn-ea"/>
                <a:cs typeface="+mn-cs"/>
              </a:rPr>
              <a:t>mail:  l</a:t>
            </a:r>
            <a:r>
              <a:rPr lang="en-US" sz="3600" dirty="0"/>
              <a:t>egiontraining@legion.org</a:t>
            </a:r>
            <a:br>
              <a:rPr lang="en-US" sz="3600" dirty="0"/>
            </a:br>
            <a:endParaRPr lang="en-US" sz="3600" dirty="0"/>
          </a:p>
        </p:txBody>
      </p:sp>
      <p:sp>
        <p:nvSpPr>
          <p:cNvPr id="5" name="Subtitle 4">
            <a:extLst>
              <a:ext uri="{FF2B5EF4-FFF2-40B4-BE49-F238E27FC236}">
                <a16:creationId xmlns:a16="http://schemas.microsoft.com/office/drawing/2014/main" id="{89BDCAD0-6785-E2B6-3898-112512B966C6}"/>
              </a:ext>
            </a:extLst>
          </p:cNvPr>
          <p:cNvSpPr>
            <a:spLocks noGrp="1"/>
          </p:cNvSpPr>
          <p:nvPr>
            <p:ph type="subTitle" idx="1"/>
          </p:nvPr>
        </p:nvSpPr>
        <p:spPr>
          <a:xfrm>
            <a:off x="1371600" y="1676400"/>
            <a:ext cx="6400800" cy="1752600"/>
          </a:xfrm>
        </p:spPr>
        <p:txBody>
          <a:bodyPr/>
          <a:lstStyle/>
          <a:p>
            <a:r>
              <a:rPr lang="en-US" dirty="0"/>
              <a:t>Questions</a:t>
            </a:r>
          </a:p>
          <a:p>
            <a:r>
              <a:rPr lang="en-US" dirty="0"/>
              <a:t>Comments</a:t>
            </a:r>
          </a:p>
          <a:p>
            <a:r>
              <a:rPr lang="en-US" dirty="0"/>
              <a:t>Suggestions</a:t>
            </a:r>
          </a:p>
        </p:txBody>
      </p:sp>
    </p:spTree>
    <p:extLst>
      <p:ext uri="{BB962C8B-B14F-4D97-AF65-F5344CB8AC3E}">
        <p14:creationId xmlns:p14="http://schemas.microsoft.com/office/powerpoint/2010/main" val="1050898549"/>
      </p:ext>
    </p:extLst>
  </p:cSld>
  <p:clrMapOvr>
    <a:masterClrMapping/>
  </p:clrMapOvr>
  <p:transition spd="slow" advClick="0" advTm="10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8">
            <a:extLst>
              <a:ext uri="{FF2B5EF4-FFF2-40B4-BE49-F238E27FC236}">
                <a16:creationId xmlns:a16="http://schemas.microsoft.com/office/drawing/2014/main" id="{84E4264C-3F58-C431-D2DF-6E4290C3EE37}"/>
              </a:ext>
            </a:extLst>
          </p:cNvPr>
          <p:cNvSpPr txBox="1"/>
          <p:nvPr/>
        </p:nvSpPr>
        <p:spPr>
          <a:xfrm>
            <a:off x="1029853" y="2739070"/>
            <a:ext cx="7084291" cy="830997"/>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ID" sz="4800" b="1" dirty="0">
                <a:solidFill>
                  <a:srgbClr val="D72030"/>
                </a:solidFill>
                <a:latin typeface="Montserrat"/>
                <a:ea typeface="Montserrat"/>
                <a:cs typeface="Montserrat"/>
                <a:sym typeface="Montserrat"/>
              </a:rPr>
              <a:t>TRAINING TUESDAY</a:t>
            </a:r>
            <a:endParaRPr lang="en-ID" sz="4800" b="1" i="0" u="none" strike="noStrike" cap="none" dirty="0">
              <a:solidFill>
                <a:srgbClr val="D72030"/>
              </a:solidFill>
              <a:latin typeface="Montserrat"/>
              <a:ea typeface="Montserrat"/>
              <a:cs typeface="Montserrat"/>
              <a:sym typeface="Montserrat"/>
            </a:endParaRPr>
          </a:p>
        </p:txBody>
      </p:sp>
      <p:sp>
        <p:nvSpPr>
          <p:cNvPr id="5" name="Shape 209">
            <a:extLst>
              <a:ext uri="{FF2B5EF4-FFF2-40B4-BE49-F238E27FC236}">
                <a16:creationId xmlns:a16="http://schemas.microsoft.com/office/drawing/2014/main" id="{6E111B15-4537-6F3E-1354-D589AD6BA0F4}"/>
              </a:ext>
            </a:extLst>
          </p:cNvPr>
          <p:cNvSpPr txBox="1"/>
          <p:nvPr/>
        </p:nvSpPr>
        <p:spPr>
          <a:xfrm>
            <a:off x="1249793" y="3919783"/>
            <a:ext cx="6644409" cy="709863"/>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ID" sz="3200" i="0" u="none" strike="noStrike" cap="none" dirty="0">
                <a:solidFill>
                  <a:srgbClr val="3F3F3F"/>
                </a:solidFill>
                <a:latin typeface="Montserrat" pitchFamily="2" charset="77"/>
                <a:ea typeface="Lato"/>
                <a:cs typeface="Lato"/>
                <a:sym typeface="Lato"/>
              </a:rPr>
              <a:t>THANK YOU FOR ATTENDING</a:t>
            </a:r>
          </a:p>
        </p:txBody>
      </p:sp>
    </p:spTree>
    <p:extLst>
      <p:ext uri="{BB962C8B-B14F-4D97-AF65-F5344CB8AC3E}">
        <p14:creationId xmlns:p14="http://schemas.microsoft.com/office/powerpoint/2010/main" val="2414692036"/>
      </p:ext>
    </p:extLst>
  </p:cSld>
  <p:clrMapOvr>
    <a:masterClrMapping/>
  </p:clrMapOvr>
  <p:transition spd="slow" advClick="0" advTm="10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B94C-D888-4F69-93DC-B78EDCBB2430}"/>
              </a:ext>
            </a:extLst>
          </p:cNvPr>
          <p:cNvSpPr>
            <a:spLocks noGrp="1"/>
          </p:cNvSpPr>
          <p:nvPr>
            <p:ph type="title"/>
          </p:nvPr>
        </p:nvSpPr>
        <p:spPr>
          <a:xfrm>
            <a:off x="457200" y="1409203"/>
            <a:ext cx="8229600" cy="652499"/>
          </a:xfrm>
        </p:spPr>
        <p:txBody>
          <a:bodyPr>
            <a:noAutofit/>
          </a:bodyPr>
          <a:lstStyle/>
          <a:p>
            <a:r>
              <a:rPr lang="en-US" dirty="0"/>
              <a:t>Will this session be available to view later?</a:t>
            </a:r>
          </a:p>
        </p:txBody>
      </p:sp>
      <p:pic>
        <p:nvPicPr>
          <p:cNvPr id="7" name="Picture 6" descr="Logo&#10;&#10;Description automatically generated">
            <a:extLst>
              <a:ext uri="{FF2B5EF4-FFF2-40B4-BE49-F238E27FC236}">
                <a16:creationId xmlns:a16="http://schemas.microsoft.com/office/drawing/2014/main" id="{602E6C8B-B5CD-66AB-9A09-25F90576D35D}"/>
              </a:ext>
            </a:extLst>
          </p:cNvPr>
          <p:cNvPicPr>
            <a:picLocks noChangeAspect="1"/>
          </p:cNvPicPr>
          <p:nvPr/>
        </p:nvPicPr>
        <p:blipFill rotWithShape="1">
          <a:blip r:embed="rId3"/>
          <a:srcRect t="25051" b="26756"/>
          <a:stretch/>
        </p:blipFill>
        <p:spPr>
          <a:xfrm>
            <a:off x="192810" y="2854610"/>
            <a:ext cx="2909932" cy="2493161"/>
          </a:xfrm>
          <a:prstGeom prst="rect">
            <a:avLst/>
          </a:prstGeom>
        </p:spPr>
      </p:pic>
      <p:sp>
        <p:nvSpPr>
          <p:cNvPr id="8" name="TextBox 7">
            <a:extLst>
              <a:ext uri="{FF2B5EF4-FFF2-40B4-BE49-F238E27FC236}">
                <a16:creationId xmlns:a16="http://schemas.microsoft.com/office/drawing/2014/main" id="{C6E15FFC-595C-6012-0B54-518C099DDB11}"/>
              </a:ext>
            </a:extLst>
          </p:cNvPr>
          <p:cNvSpPr txBox="1"/>
          <p:nvPr/>
        </p:nvSpPr>
        <p:spPr>
          <a:xfrm>
            <a:off x="3102742" y="2854610"/>
            <a:ext cx="5638800" cy="1569660"/>
          </a:xfrm>
          <a:prstGeom prst="rect">
            <a:avLst/>
          </a:prstGeom>
          <a:noFill/>
        </p:spPr>
        <p:txBody>
          <a:bodyPr wrap="square" rtlCol="0">
            <a:spAutoFit/>
          </a:bodyPr>
          <a:lstStyle/>
          <a:p>
            <a:r>
              <a:rPr lang="en-US" sz="3200" dirty="0"/>
              <a:t>After editing, this session will be available in a few days for viewing and download at:   </a:t>
            </a:r>
          </a:p>
        </p:txBody>
      </p:sp>
      <p:sp>
        <p:nvSpPr>
          <p:cNvPr id="10" name="TextBox 9">
            <a:extLst>
              <a:ext uri="{FF2B5EF4-FFF2-40B4-BE49-F238E27FC236}">
                <a16:creationId xmlns:a16="http://schemas.microsoft.com/office/drawing/2014/main" id="{24E475F1-7D15-B5CF-8C71-E8E15543D225}"/>
              </a:ext>
            </a:extLst>
          </p:cNvPr>
          <p:cNvSpPr txBox="1"/>
          <p:nvPr/>
        </p:nvSpPr>
        <p:spPr>
          <a:xfrm>
            <a:off x="3102742" y="4739422"/>
            <a:ext cx="6090227" cy="461665"/>
          </a:xfrm>
          <a:prstGeom prst="rect">
            <a:avLst/>
          </a:prstGeom>
          <a:noFill/>
        </p:spPr>
        <p:txBody>
          <a:bodyPr wrap="square">
            <a:spAutoFit/>
          </a:bodyPr>
          <a:lstStyle/>
          <a:p>
            <a:r>
              <a:rPr lang="en-US" sz="2400" dirty="0"/>
              <a:t>www.legion.org/training/training-tuesdays</a:t>
            </a:r>
          </a:p>
        </p:txBody>
      </p:sp>
    </p:spTree>
    <p:extLst>
      <p:ext uri="{BB962C8B-B14F-4D97-AF65-F5344CB8AC3E}">
        <p14:creationId xmlns:p14="http://schemas.microsoft.com/office/powerpoint/2010/main" val="1528207178"/>
      </p:ext>
    </p:extLst>
  </p:cSld>
  <p:clrMapOvr>
    <a:masterClrMapping/>
  </p:clrMapOvr>
  <p:transition spd="slow" advClick="0" advTm="5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diagram&#10;&#10;Description automatically generated">
            <a:extLst>
              <a:ext uri="{FF2B5EF4-FFF2-40B4-BE49-F238E27FC236}">
                <a16:creationId xmlns:a16="http://schemas.microsoft.com/office/drawing/2014/main" id="{C4619567-DDD1-8F87-02D2-3F1A66CC3B69}"/>
              </a:ext>
            </a:extLst>
          </p:cNvPr>
          <p:cNvPicPr>
            <a:picLocks noChangeAspect="1"/>
          </p:cNvPicPr>
          <p:nvPr/>
        </p:nvPicPr>
        <p:blipFill rotWithShape="1">
          <a:blip r:embed="rId2"/>
          <a:srcRect l="-2017" r="3182"/>
          <a:stretch/>
        </p:blipFill>
        <p:spPr>
          <a:xfrm>
            <a:off x="-190499" y="1438274"/>
            <a:ext cx="9334500" cy="5419725"/>
          </a:xfrm>
          <a:prstGeom prst="rect">
            <a:avLst/>
          </a:prstGeom>
        </p:spPr>
      </p:pic>
    </p:spTree>
    <p:extLst>
      <p:ext uri="{BB962C8B-B14F-4D97-AF65-F5344CB8AC3E}">
        <p14:creationId xmlns:p14="http://schemas.microsoft.com/office/powerpoint/2010/main" val="2850306324"/>
      </p:ext>
    </p:extLst>
  </p:cSld>
  <p:clrMapOvr>
    <a:masterClrMapping/>
  </p:clrMapOvr>
  <p:transition spd="slow" advClick="0" advTm="5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ED7EF6C-1615-B867-F091-2EBA17B27BCD}"/>
              </a:ext>
            </a:extLst>
          </p:cNvPr>
          <p:cNvSpPr txBox="1"/>
          <p:nvPr/>
        </p:nvSpPr>
        <p:spPr>
          <a:xfrm>
            <a:off x="457200" y="1535113"/>
            <a:ext cx="4040188" cy="639762"/>
          </a:xfrm>
          <a:prstGeom prst="rect">
            <a:avLst/>
          </a:prstGeom>
        </p:spPr>
        <p:txBody>
          <a:bodyPr vert="horz" lIns="91440" tIns="45720" rIns="91440" bIns="45720" rtlCol="0" anchor="b">
            <a:normAutofit/>
          </a:bodyPr>
          <a:lstStyle/>
          <a:p>
            <a:pPr marR="0">
              <a:lnSpc>
                <a:spcPct val="90000"/>
              </a:lnSpc>
              <a:spcBef>
                <a:spcPct val="20000"/>
              </a:spcBef>
              <a:spcAft>
                <a:spcPts val="0"/>
              </a:spcAft>
              <a:buClr>
                <a:schemeClr val="tx2"/>
              </a:buClr>
            </a:pPr>
            <a:r>
              <a:rPr lang="en-US" sz="1700" b="1" kern="1200" dirty="0">
                <a:solidFill>
                  <a:schemeClr val="tx2"/>
                </a:solidFill>
                <a:effectLst/>
                <a:latin typeface="Helvetica" pitchFamily="2" charset="0"/>
                <a:ea typeface="+mn-ea"/>
                <a:cs typeface="+mn-cs"/>
              </a:rPr>
              <a:t>Pledge to Be the One at </a:t>
            </a:r>
            <a:r>
              <a:rPr lang="en-US" sz="1700" b="1" u="sng" kern="1200" dirty="0">
                <a:solidFill>
                  <a:schemeClr val="tx2"/>
                </a:solidFill>
                <a:effectLst/>
                <a:latin typeface="Helvetica" pitchFamily="2" charset="0"/>
                <a:ea typeface="+mn-ea"/>
                <a:cs typeface="+mn-cs"/>
                <a:hlinkClick r:id="rId3">
                  <a:extLst>
                    <a:ext uri="{A12FA001-AC4F-418D-AE19-62706E023703}">
                      <ahyp:hlinkClr xmlns:ahyp="http://schemas.microsoft.com/office/drawing/2018/hyperlinkcolor" val="tx"/>
                    </a:ext>
                  </a:extLst>
                </a:hlinkClick>
              </a:rPr>
              <a:t>betheone.org</a:t>
            </a:r>
            <a:r>
              <a:rPr lang="en-US" sz="1700" b="1" kern="1200" dirty="0">
                <a:solidFill>
                  <a:schemeClr val="tx2"/>
                </a:solidFill>
                <a:effectLst/>
                <a:latin typeface="Helvetica" pitchFamily="2" charset="0"/>
                <a:ea typeface="+mn-ea"/>
                <a:cs typeface="+mn-cs"/>
              </a:rPr>
              <a:t> by signing up for email updates. </a:t>
            </a:r>
          </a:p>
        </p:txBody>
      </p:sp>
      <p:pic>
        <p:nvPicPr>
          <p:cNvPr id="9" name="Picture 8" descr="Qr code&#10;&#10;Description automatically generated">
            <a:extLst>
              <a:ext uri="{FF2B5EF4-FFF2-40B4-BE49-F238E27FC236}">
                <a16:creationId xmlns:a16="http://schemas.microsoft.com/office/drawing/2014/main" id="{8CA7C9E9-F39F-D84A-9CDC-EC612C1E9406}"/>
              </a:ext>
            </a:extLst>
          </p:cNvPr>
          <p:cNvPicPr>
            <a:picLocks noChangeAspect="1"/>
          </p:cNvPicPr>
          <p:nvPr/>
        </p:nvPicPr>
        <p:blipFill>
          <a:blip r:embed="rId4"/>
          <a:stretch>
            <a:fillRect/>
          </a:stretch>
        </p:blipFill>
        <p:spPr>
          <a:xfrm>
            <a:off x="566489" y="2304553"/>
            <a:ext cx="3821610" cy="3821610"/>
          </a:xfrm>
          <a:prstGeom prst="rect">
            <a:avLst/>
          </a:prstGeom>
          <a:noFill/>
        </p:spPr>
      </p:pic>
      <p:sp>
        <p:nvSpPr>
          <p:cNvPr id="8" name="TextBox 7">
            <a:extLst>
              <a:ext uri="{FF2B5EF4-FFF2-40B4-BE49-F238E27FC236}">
                <a16:creationId xmlns:a16="http://schemas.microsoft.com/office/drawing/2014/main" id="{F312B5FF-BC75-565C-AE93-072E5481D922}"/>
              </a:ext>
            </a:extLst>
          </p:cNvPr>
          <p:cNvSpPr txBox="1"/>
          <p:nvPr/>
        </p:nvSpPr>
        <p:spPr>
          <a:xfrm>
            <a:off x="4572000" y="2577712"/>
            <a:ext cx="4041775" cy="3821610"/>
          </a:xfrm>
          <a:prstGeom prst="rect">
            <a:avLst/>
          </a:prstGeom>
        </p:spPr>
        <p:txBody>
          <a:bodyPr vert="horz" lIns="91440" tIns="45720" rIns="91440" bIns="45720" rtlCol="0">
            <a:normAutofit fontScale="70000" lnSpcReduction="20000"/>
          </a:bodyPr>
          <a:lstStyle/>
          <a:p>
            <a:pPr marL="0" marR="0">
              <a:lnSpc>
                <a:spcPct val="90000"/>
              </a:lnSpc>
              <a:spcBef>
                <a:spcPct val="20000"/>
              </a:spcBef>
              <a:spcAft>
                <a:spcPts val="0"/>
              </a:spcAft>
            </a:pPr>
            <a:r>
              <a:rPr lang="en-US" sz="2400" b="1" dirty="0">
                <a:effectLst/>
                <a:latin typeface="Helvetica" panose="020B0604020202020204" pitchFamily="34" charset="0"/>
                <a:cs typeface="Helvetica" panose="020B0604020202020204" pitchFamily="34" charset="0"/>
              </a:rPr>
              <a:t>For Yourself - Be the One to</a:t>
            </a:r>
            <a:r>
              <a:rPr lang="en-US" sz="2400" dirty="0">
                <a:effectLst/>
                <a:latin typeface="Helvetica" panose="020B0604020202020204" pitchFamily="34" charset="0"/>
                <a:cs typeface="Helvetica" panose="020B0604020202020204" pitchFamily="34" charset="0"/>
              </a:rPr>
              <a:t>:</a:t>
            </a:r>
          </a:p>
          <a:p>
            <a:pPr marL="342900" marR="0" lvl="0" indent="-342900">
              <a:lnSpc>
                <a:spcPct val="90000"/>
              </a:lnSpc>
              <a:spcBef>
                <a:spcPct val="20000"/>
              </a:spcBef>
              <a:spcAft>
                <a:spcPts val="0"/>
              </a:spcAft>
              <a:buFont typeface="Calibri" panose="020F0502020204030204" pitchFamily="34" charset="0"/>
              <a:buChar char="-"/>
            </a:pPr>
            <a:r>
              <a:rPr lang="en-US" sz="2400" dirty="0">
                <a:effectLst/>
                <a:latin typeface="Helvetica" panose="020B0604020202020204" pitchFamily="34" charset="0"/>
                <a:cs typeface="Helvetica" panose="020B0604020202020204" pitchFamily="34" charset="0"/>
              </a:rPr>
              <a:t>Talk with others about how you are feeling.</a:t>
            </a:r>
          </a:p>
          <a:p>
            <a:pPr marL="342900" marR="0" lvl="0" indent="-342900">
              <a:lnSpc>
                <a:spcPct val="90000"/>
              </a:lnSpc>
              <a:spcBef>
                <a:spcPct val="20000"/>
              </a:spcBef>
              <a:spcAft>
                <a:spcPts val="0"/>
              </a:spcAft>
              <a:buFont typeface="Calibri" panose="020F0502020204030204" pitchFamily="34" charset="0"/>
              <a:buChar char="-"/>
            </a:pPr>
            <a:r>
              <a:rPr lang="en-US" sz="2400" dirty="0">
                <a:effectLst/>
                <a:latin typeface="Helvetica" panose="020B0604020202020204" pitchFamily="34" charset="0"/>
                <a:cs typeface="Helvetica" panose="020B0604020202020204" pitchFamily="34" charset="0"/>
              </a:rPr>
              <a:t>Ask for help when you know you need it.</a:t>
            </a:r>
          </a:p>
          <a:p>
            <a:pPr marL="342900" marR="0" lvl="0" indent="-342900">
              <a:lnSpc>
                <a:spcPct val="90000"/>
              </a:lnSpc>
              <a:spcBef>
                <a:spcPct val="20000"/>
              </a:spcBef>
              <a:spcAft>
                <a:spcPts val="0"/>
              </a:spcAft>
              <a:buFont typeface="Calibri" panose="020F0502020204030204" pitchFamily="34" charset="0"/>
              <a:buChar char="-"/>
            </a:pPr>
            <a:r>
              <a:rPr lang="en-US" sz="2400" dirty="0">
                <a:effectLst/>
                <a:latin typeface="Helvetica" panose="020B0604020202020204" pitchFamily="34" charset="0"/>
                <a:cs typeface="Helvetica" panose="020B0604020202020204" pitchFamily="34" charset="0"/>
              </a:rPr>
              <a:t>Know there are millions of people ready to help you.</a:t>
            </a:r>
          </a:p>
          <a:p>
            <a:pPr marL="342900" marR="0" lvl="0" indent="-342900">
              <a:lnSpc>
                <a:spcPct val="90000"/>
              </a:lnSpc>
              <a:spcBef>
                <a:spcPct val="20000"/>
              </a:spcBef>
              <a:spcAft>
                <a:spcPts val="0"/>
              </a:spcAft>
              <a:buFont typeface="Calibri" panose="020F0502020204030204" pitchFamily="34" charset="0"/>
              <a:buChar char="-"/>
            </a:pPr>
            <a:endParaRPr lang="en-US" sz="2400" dirty="0">
              <a:effectLst/>
              <a:latin typeface="Helvetica" panose="020B0604020202020204" pitchFamily="34" charset="0"/>
              <a:cs typeface="Helvetica" panose="020B0604020202020204" pitchFamily="34" charset="0"/>
            </a:endParaRPr>
          </a:p>
          <a:p>
            <a:pPr>
              <a:lnSpc>
                <a:spcPct val="90000"/>
              </a:lnSpc>
              <a:spcBef>
                <a:spcPct val="20000"/>
              </a:spcBef>
            </a:pPr>
            <a:r>
              <a:rPr lang="en-US" sz="2400" dirty="0">
                <a:effectLst/>
                <a:latin typeface="Helvetica" panose="020B0604020202020204" pitchFamily="34" charset="0"/>
                <a:cs typeface="Helvetica" panose="020B0604020202020204" pitchFamily="34" charset="0"/>
              </a:rPr>
              <a:t>Remember your family and friends care!</a:t>
            </a:r>
          </a:p>
          <a:p>
            <a:pPr>
              <a:lnSpc>
                <a:spcPct val="90000"/>
              </a:lnSpc>
              <a:spcBef>
                <a:spcPct val="20000"/>
              </a:spcBef>
            </a:pPr>
            <a:endParaRPr lang="en-US" sz="2400" dirty="0">
              <a:latin typeface="Helvetica" panose="020B0604020202020204" pitchFamily="34" charset="0"/>
              <a:cs typeface="Helvetica" panose="020B0604020202020204" pitchFamily="34" charset="0"/>
            </a:endParaRPr>
          </a:p>
          <a:p>
            <a:pPr>
              <a:lnSpc>
                <a:spcPct val="90000"/>
              </a:lnSpc>
              <a:spcBef>
                <a:spcPct val="20000"/>
              </a:spcBef>
            </a:pPr>
            <a:endParaRPr lang="en-US" sz="2400" dirty="0">
              <a:effectLst/>
              <a:latin typeface="Helvetica" panose="020B0604020202020204" pitchFamily="34" charset="0"/>
              <a:cs typeface="Helvetica" panose="020B0604020202020204" pitchFamily="34" charset="0"/>
            </a:endParaRPr>
          </a:p>
          <a:p>
            <a:pPr>
              <a:lnSpc>
                <a:spcPct val="90000"/>
              </a:lnSpc>
              <a:spcBef>
                <a:spcPct val="20000"/>
              </a:spcBef>
            </a:pPr>
            <a:r>
              <a:rPr lang="en-US" sz="2400" b="1" dirty="0">
                <a:latin typeface="Helvetica" panose="020B0604020202020204" pitchFamily="34" charset="0"/>
                <a:cs typeface="Helvetica" panose="020B0604020202020204" pitchFamily="34" charset="0"/>
              </a:rPr>
              <a:t>For Family &amp; Friends - Be the One to:</a:t>
            </a:r>
          </a:p>
          <a:p>
            <a:pPr marL="342900" indent="-342900">
              <a:lnSpc>
                <a:spcPct val="90000"/>
              </a:lnSpc>
              <a:spcBef>
                <a:spcPct val="20000"/>
              </a:spcBef>
              <a:buFont typeface="Calibri" panose="020F0502020204030204" pitchFamily="34" charset="0"/>
              <a:buChar char="-"/>
            </a:pPr>
            <a:r>
              <a:rPr lang="en-US" sz="2400" dirty="0">
                <a:latin typeface="Helvetica" panose="020B0604020202020204" pitchFamily="34" charset="0"/>
                <a:cs typeface="Helvetica" panose="020B0604020202020204" pitchFamily="34" charset="0"/>
              </a:rPr>
              <a:t>Ask veterans in your life how they are doing.</a:t>
            </a:r>
          </a:p>
          <a:p>
            <a:pPr marL="342900" indent="-342900">
              <a:lnSpc>
                <a:spcPct val="90000"/>
              </a:lnSpc>
              <a:spcBef>
                <a:spcPct val="20000"/>
              </a:spcBef>
              <a:buFont typeface="Calibri" panose="020F0502020204030204" pitchFamily="34" charset="0"/>
              <a:buChar char="-"/>
            </a:pPr>
            <a:r>
              <a:rPr lang="en-US" sz="2400" dirty="0">
                <a:latin typeface="Helvetica" panose="020B0604020202020204" pitchFamily="34" charset="0"/>
                <a:cs typeface="Helvetica" panose="020B0604020202020204" pitchFamily="34" charset="0"/>
              </a:rPr>
              <a:t>Listen when a veteran needs to talk.</a:t>
            </a:r>
          </a:p>
          <a:p>
            <a:pPr marL="342900" indent="-342900">
              <a:lnSpc>
                <a:spcPct val="90000"/>
              </a:lnSpc>
              <a:spcBef>
                <a:spcPct val="20000"/>
              </a:spcBef>
              <a:buFont typeface="Calibri" panose="020F0502020204030204" pitchFamily="34" charset="0"/>
              <a:buChar char="-"/>
            </a:pPr>
            <a:r>
              <a:rPr lang="en-US" sz="2400" dirty="0">
                <a:latin typeface="Helvetica" panose="020B0604020202020204" pitchFamily="34" charset="0"/>
                <a:cs typeface="Helvetica" panose="020B0604020202020204" pitchFamily="34" charset="0"/>
              </a:rPr>
              <a:t>Reach out when a veteran is struggling</a:t>
            </a:r>
            <a:r>
              <a:rPr lang="en-US" sz="2400" dirty="0">
                <a:effectLst/>
                <a:latin typeface="Helvetica" panose="020B0604020202020204" pitchFamily="34" charset="0"/>
                <a:cs typeface="Helvetica" panose="020B0604020202020204" pitchFamily="34" charset="0"/>
              </a:rPr>
              <a:t>.</a:t>
            </a:r>
          </a:p>
          <a:p>
            <a:pPr>
              <a:lnSpc>
                <a:spcPct val="90000"/>
              </a:lnSpc>
              <a:spcBef>
                <a:spcPct val="20000"/>
              </a:spcBef>
            </a:pPr>
            <a:endParaRPr lang="en-US" sz="2400" dirty="0">
              <a:latin typeface="Helvetica" panose="020B0604020202020204" pitchFamily="34" charset="0"/>
              <a:cs typeface="Helvetica" panose="020B0604020202020204" pitchFamily="34" charset="0"/>
            </a:endParaRPr>
          </a:p>
        </p:txBody>
      </p:sp>
      <p:pic>
        <p:nvPicPr>
          <p:cNvPr id="12" name="Picture 11">
            <a:extLst>
              <a:ext uri="{FF2B5EF4-FFF2-40B4-BE49-F238E27FC236}">
                <a16:creationId xmlns:a16="http://schemas.microsoft.com/office/drawing/2014/main" id="{9ADF1989-9C25-67F9-CD5F-42BE9E7B595F}"/>
              </a:ext>
            </a:extLst>
          </p:cNvPr>
          <p:cNvPicPr>
            <a:picLocks noChangeAspect="1"/>
          </p:cNvPicPr>
          <p:nvPr/>
        </p:nvPicPr>
        <p:blipFill>
          <a:blip r:embed="rId5"/>
          <a:srcRect/>
          <a:stretch/>
        </p:blipFill>
        <p:spPr>
          <a:xfrm>
            <a:off x="4497388" y="1152914"/>
            <a:ext cx="4114800" cy="1404160"/>
          </a:xfrm>
          <a:prstGeom prst="rect">
            <a:avLst/>
          </a:prstGeom>
        </p:spPr>
      </p:pic>
    </p:spTree>
    <p:extLst>
      <p:ext uri="{BB962C8B-B14F-4D97-AF65-F5344CB8AC3E}">
        <p14:creationId xmlns:p14="http://schemas.microsoft.com/office/powerpoint/2010/main" val="1011653040"/>
      </p:ext>
    </p:extLst>
  </p:cSld>
  <p:clrMapOvr>
    <a:masterClrMapping/>
  </p:clrMapOvr>
  <p:transition spd="slow" advClick="0" advTm="5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DCCBF635-1A87-73ED-FB93-0837FC928BBF}"/>
              </a:ext>
            </a:extLst>
          </p:cNvPr>
          <p:cNvPicPr>
            <a:picLocks noChangeAspect="1"/>
          </p:cNvPicPr>
          <p:nvPr/>
        </p:nvPicPr>
        <p:blipFill>
          <a:blip r:embed="rId2"/>
          <a:stretch>
            <a:fillRect/>
          </a:stretch>
        </p:blipFill>
        <p:spPr>
          <a:xfrm>
            <a:off x="2571750" y="1657350"/>
            <a:ext cx="4000500" cy="4000500"/>
          </a:xfrm>
          <a:prstGeom prst="rect">
            <a:avLst/>
          </a:prstGeom>
        </p:spPr>
      </p:pic>
    </p:spTree>
    <p:extLst>
      <p:ext uri="{BB962C8B-B14F-4D97-AF65-F5344CB8AC3E}">
        <p14:creationId xmlns:p14="http://schemas.microsoft.com/office/powerpoint/2010/main" val="2093044501"/>
      </p:ext>
    </p:extLst>
  </p:cSld>
  <p:clrMapOvr>
    <a:masterClrMapping/>
  </p:clrMapOvr>
  <p:transition spd="slow" advClick="0" advTm="5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B94C-D888-4F69-93DC-B78EDCBB2430}"/>
              </a:ext>
            </a:extLst>
          </p:cNvPr>
          <p:cNvSpPr>
            <a:spLocks noGrp="1"/>
          </p:cNvSpPr>
          <p:nvPr>
            <p:ph type="title"/>
          </p:nvPr>
        </p:nvSpPr>
        <p:spPr>
          <a:xfrm>
            <a:off x="457200" y="1161553"/>
            <a:ext cx="8229600" cy="652499"/>
          </a:xfrm>
        </p:spPr>
        <p:txBody>
          <a:bodyPr>
            <a:noAutofit/>
          </a:bodyPr>
          <a:lstStyle/>
          <a:p>
            <a:r>
              <a:rPr lang="en-US" dirty="0"/>
              <a:t>Mute or unmute before entering</a:t>
            </a:r>
          </a:p>
        </p:txBody>
      </p:sp>
      <p:sp>
        <p:nvSpPr>
          <p:cNvPr id="3" name="Content Placeholder 2">
            <a:extLst>
              <a:ext uri="{FF2B5EF4-FFF2-40B4-BE49-F238E27FC236}">
                <a16:creationId xmlns:a16="http://schemas.microsoft.com/office/drawing/2014/main" id="{3A176ADF-7F60-4D53-8553-3680C58F9D62}"/>
              </a:ext>
            </a:extLst>
          </p:cNvPr>
          <p:cNvSpPr>
            <a:spLocks noGrp="1"/>
          </p:cNvSpPr>
          <p:nvPr>
            <p:ph idx="1"/>
          </p:nvPr>
        </p:nvSpPr>
        <p:spPr>
          <a:xfrm>
            <a:off x="457200" y="1932039"/>
            <a:ext cx="8229600" cy="4557251"/>
          </a:xfrm>
        </p:spPr>
        <p:txBody>
          <a:bodyPr vert="horz" lIns="91440" tIns="45720" rIns="91440" bIns="45720" rtlCol="0" anchor="t">
            <a:noAutofit/>
          </a:bodyPr>
          <a:lstStyle/>
          <a:p>
            <a:r>
              <a:rPr lang="en-US" sz="2200" dirty="0">
                <a:latin typeface="Helvetica"/>
              </a:rPr>
              <a:t>Mute or unmute before a meeting</a:t>
            </a:r>
          </a:p>
          <a:p>
            <a:r>
              <a:rPr lang="en-US" sz="2200" dirty="0">
                <a:latin typeface="Helvetica"/>
              </a:rPr>
              <a:t>Before joining a meeting, you can turn your mic on or off by selecting the toggle next to Mic  Mute button on the right side of your screen.</a:t>
            </a:r>
          </a:p>
          <a:p>
            <a:endParaRPr lang="en-US" sz="2200" dirty="0">
              <a:latin typeface="Helvetica"/>
            </a:endParaRPr>
          </a:p>
        </p:txBody>
      </p:sp>
      <p:pic>
        <p:nvPicPr>
          <p:cNvPr id="6" name="Picture 5" descr="A screenshot of a video game&#10;&#10;Description automatically generated with medium confidence">
            <a:extLst>
              <a:ext uri="{FF2B5EF4-FFF2-40B4-BE49-F238E27FC236}">
                <a16:creationId xmlns:a16="http://schemas.microsoft.com/office/drawing/2014/main" id="{DCED0EFA-F332-D153-5D45-46B7D9A0F1F7}"/>
              </a:ext>
            </a:extLst>
          </p:cNvPr>
          <p:cNvPicPr>
            <a:picLocks noChangeAspect="1"/>
          </p:cNvPicPr>
          <p:nvPr/>
        </p:nvPicPr>
        <p:blipFill>
          <a:blip r:embed="rId3"/>
          <a:stretch>
            <a:fillRect/>
          </a:stretch>
        </p:blipFill>
        <p:spPr>
          <a:xfrm>
            <a:off x="1609725" y="3489987"/>
            <a:ext cx="5924550" cy="2999303"/>
          </a:xfrm>
          <a:prstGeom prst="rect">
            <a:avLst/>
          </a:prstGeom>
        </p:spPr>
      </p:pic>
    </p:spTree>
    <p:extLst>
      <p:ext uri="{BB962C8B-B14F-4D97-AF65-F5344CB8AC3E}">
        <p14:creationId xmlns:p14="http://schemas.microsoft.com/office/powerpoint/2010/main" val="4037010366"/>
      </p:ext>
    </p:extLst>
  </p:cSld>
  <p:clrMapOvr>
    <a:masterClrMapping/>
  </p:clrMapOvr>
  <p:transition spd="slow" advClick="0" advTm="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Mute or unmute during a meeting </a:t>
            </a:r>
          </a:p>
        </p:txBody>
      </p:sp>
      <p:sp>
        <p:nvSpPr>
          <p:cNvPr id="4" name="Title 1">
            <a:extLst>
              <a:ext uri="{FF2B5EF4-FFF2-40B4-BE49-F238E27FC236}">
                <a16:creationId xmlns:a16="http://schemas.microsoft.com/office/drawing/2014/main" id="{E9F5E768-9BB2-FC44-A09A-F918FF96D2B5}"/>
              </a:ext>
            </a:extLst>
          </p:cNvPr>
          <p:cNvSpPr txBox="1">
            <a:spLocks/>
          </p:cNvSpPr>
          <p:nvPr/>
        </p:nvSpPr>
        <p:spPr>
          <a:xfrm>
            <a:off x="457200" y="5826918"/>
            <a:ext cx="8229600" cy="7453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endParaRPr lang="en-US" dirty="0"/>
          </a:p>
        </p:txBody>
      </p:sp>
      <p:sp>
        <p:nvSpPr>
          <p:cNvPr id="6" name="TextBox 5">
            <a:extLst>
              <a:ext uri="{FF2B5EF4-FFF2-40B4-BE49-F238E27FC236}">
                <a16:creationId xmlns:a16="http://schemas.microsoft.com/office/drawing/2014/main" id="{28FA0287-B835-6541-61FF-50CE0FFDFD30}"/>
              </a:ext>
            </a:extLst>
          </p:cNvPr>
          <p:cNvSpPr txBox="1"/>
          <p:nvPr/>
        </p:nvSpPr>
        <p:spPr>
          <a:xfrm>
            <a:off x="179777" y="2571469"/>
            <a:ext cx="8784446" cy="923330"/>
          </a:xfrm>
          <a:prstGeom prst="rect">
            <a:avLst/>
          </a:prstGeom>
          <a:noFill/>
        </p:spPr>
        <p:txBody>
          <a:bodyPr wrap="square" rtlCol="0">
            <a:spAutoFit/>
          </a:bodyPr>
          <a:lstStyle/>
          <a:p>
            <a:pPr algn="ctr"/>
            <a:r>
              <a:rPr lang="en-US" dirty="0"/>
              <a:t>To turn on your mic during a meeting, select Mic  teams unmute icon in meeting controls at the upper-right area of your screen. To turn off your mic, select Mic  Mute button again to mute yourself.</a:t>
            </a:r>
          </a:p>
        </p:txBody>
      </p:sp>
      <p:pic>
        <p:nvPicPr>
          <p:cNvPr id="10" name="Picture 9" descr="Graphical user interface, application&#10;&#10;Description automatically generated">
            <a:extLst>
              <a:ext uri="{FF2B5EF4-FFF2-40B4-BE49-F238E27FC236}">
                <a16:creationId xmlns:a16="http://schemas.microsoft.com/office/drawing/2014/main" id="{A885AAC4-EAD4-5C4F-8704-665E667151BB}"/>
              </a:ext>
            </a:extLst>
          </p:cNvPr>
          <p:cNvPicPr>
            <a:picLocks noChangeAspect="1"/>
          </p:cNvPicPr>
          <p:nvPr/>
        </p:nvPicPr>
        <p:blipFill>
          <a:blip r:embed="rId2"/>
          <a:stretch>
            <a:fillRect/>
          </a:stretch>
        </p:blipFill>
        <p:spPr>
          <a:xfrm>
            <a:off x="179777" y="3574299"/>
            <a:ext cx="8784446" cy="1767870"/>
          </a:xfrm>
          <a:prstGeom prst="rect">
            <a:avLst/>
          </a:prstGeom>
        </p:spPr>
      </p:pic>
      <p:sp>
        <p:nvSpPr>
          <p:cNvPr id="11" name="TextBox 10">
            <a:extLst>
              <a:ext uri="{FF2B5EF4-FFF2-40B4-BE49-F238E27FC236}">
                <a16:creationId xmlns:a16="http://schemas.microsoft.com/office/drawing/2014/main" id="{C994EED6-6830-A84B-7831-652662DB656C}"/>
              </a:ext>
            </a:extLst>
          </p:cNvPr>
          <p:cNvSpPr txBox="1"/>
          <p:nvPr/>
        </p:nvSpPr>
        <p:spPr>
          <a:xfrm>
            <a:off x="599476" y="5503752"/>
            <a:ext cx="7945048" cy="646331"/>
          </a:xfrm>
          <a:prstGeom prst="rect">
            <a:avLst/>
          </a:prstGeom>
          <a:noFill/>
        </p:spPr>
        <p:txBody>
          <a:bodyPr wrap="square" rtlCol="0">
            <a:spAutoFit/>
          </a:bodyPr>
          <a:lstStyle/>
          <a:p>
            <a:pPr algn="ctr"/>
            <a:r>
              <a:rPr lang="en-US"/>
              <a:t>You can also toggle your Mic on and off by pressing the global shortcut keys Ctrl+Shift+M once. </a:t>
            </a:r>
            <a:endParaRPr lang="en-US" dirty="0"/>
          </a:p>
        </p:txBody>
      </p:sp>
    </p:spTree>
    <p:extLst>
      <p:ext uri="{BB962C8B-B14F-4D97-AF65-F5344CB8AC3E}">
        <p14:creationId xmlns:p14="http://schemas.microsoft.com/office/powerpoint/2010/main" val="1076529115"/>
      </p:ext>
    </p:extLst>
  </p:cSld>
  <p:clrMapOvr>
    <a:masterClrMapping/>
  </p:clrMapOvr>
  <p:transition spd="slow" advClick="0" advTm="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B94C-D888-4F69-93DC-B78EDCBB2430}"/>
              </a:ext>
            </a:extLst>
          </p:cNvPr>
          <p:cNvSpPr>
            <a:spLocks noGrp="1"/>
          </p:cNvSpPr>
          <p:nvPr>
            <p:ph type="title"/>
          </p:nvPr>
        </p:nvSpPr>
        <p:spPr>
          <a:xfrm>
            <a:off x="457200" y="1409203"/>
            <a:ext cx="8229600" cy="652499"/>
          </a:xfrm>
        </p:spPr>
        <p:txBody>
          <a:bodyPr>
            <a:noAutofit/>
          </a:bodyPr>
          <a:lstStyle/>
          <a:p>
            <a:r>
              <a:rPr lang="en-US" dirty="0"/>
              <a:t>Will this session be available to view later?</a:t>
            </a:r>
          </a:p>
        </p:txBody>
      </p:sp>
      <p:pic>
        <p:nvPicPr>
          <p:cNvPr id="7" name="Picture 6" descr="Logo&#10;&#10;Description automatically generated">
            <a:extLst>
              <a:ext uri="{FF2B5EF4-FFF2-40B4-BE49-F238E27FC236}">
                <a16:creationId xmlns:a16="http://schemas.microsoft.com/office/drawing/2014/main" id="{602E6C8B-B5CD-66AB-9A09-25F90576D35D}"/>
              </a:ext>
            </a:extLst>
          </p:cNvPr>
          <p:cNvPicPr>
            <a:picLocks noChangeAspect="1"/>
          </p:cNvPicPr>
          <p:nvPr/>
        </p:nvPicPr>
        <p:blipFill>
          <a:blip r:embed="rId3"/>
          <a:stretch>
            <a:fillRect/>
          </a:stretch>
        </p:blipFill>
        <p:spPr>
          <a:xfrm>
            <a:off x="604837" y="2379131"/>
            <a:ext cx="2357438" cy="4191001"/>
          </a:xfrm>
          <a:prstGeom prst="rect">
            <a:avLst/>
          </a:prstGeom>
        </p:spPr>
      </p:pic>
      <p:sp>
        <p:nvSpPr>
          <p:cNvPr id="8" name="TextBox 7">
            <a:extLst>
              <a:ext uri="{FF2B5EF4-FFF2-40B4-BE49-F238E27FC236}">
                <a16:creationId xmlns:a16="http://schemas.microsoft.com/office/drawing/2014/main" id="{C6E15FFC-595C-6012-0B54-518C099DDB11}"/>
              </a:ext>
            </a:extLst>
          </p:cNvPr>
          <p:cNvSpPr txBox="1"/>
          <p:nvPr/>
        </p:nvSpPr>
        <p:spPr>
          <a:xfrm>
            <a:off x="3238500" y="3316361"/>
            <a:ext cx="5638800" cy="1569660"/>
          </a:xfrm>
          <a:prstGeom prst="rect">
            <a:avLst/>
          </a:prstGeom>
          <a:noFill/>
        </p:spPr>
        <p:txBody>
          <a:bodyPr wrap="square" rtlCol="0">
            <a:spAutoFit/>
          </a:bodyPr>
          <a:lstStyle/>
          <a:p>
            <a:r>
              <a:rPr lang="en-US" sz="3200" dirty="0"/>
              <a:t>After editing, this session will be available in a few days for viewing and download at:   </a:t>
            </a:r>
          </a:p>
        </p:txBody>
      </p:sp>
      <p:sp>
        <p:nvSpPr>
          <p:cNvPr id="10" name="TextBox 9">
            <a:extLst>
              <a:ext uri="{FF2B5EF4-FFF2-40B4-BE49-F238E27FC236}">
                <a16:creationId xmlns:a16="http://schemas.microsoft.com/office/drawing/2014/main" id="{24E475F1-7D15-B5CF-8C71-E8E15543D225}"/>
              </a:ext>
            </a:extLst>
          </p:cNvPr>
          <p:cNvSpPr txBox="1"/>
          <p:nvPr/>
        </p:nvSpPr>
        <p:spPr>
          <a:xfrm>
            <a:off x="3238500" y="4954866"/>
            <a:ext cx="5638800" cy="430887"/>
          </a:xfrm>
          <a:prstGeom prst="rect">
            <a:avLst/>
          </a:prstGeom>
          <a:noFill/>
        </p:spPr>
        <p:txBody>
          <a:bodyPr wrap="square">
            <a:spAutoFit/>
          </a:bodyPr>
          <a:lstStyle/>
          <a:p>
            <a:r>
              <a:rPr lang="en-US" sz="2200" dirty="0"/>
              <a:t>www.legion.org/training/training-tuesdays</a:t>
            </a:r>
          </a:p>
        </p:txBody>
      </p:sp>
    </p:spTree>
    <p:extLst>
      <p:ext uri="{BB962C8B-B14F-4D97-AF65-F5344CB8AC3E}">
        <p14:creationId xmlns:p14="http://schemas.microsoft.com/office/powerpoint/2010/main" val="2910590681"/>
      </p:ext>
    </p:extLst>
  </p:cSld>
  <p:clrMapOvr>
    <a:masterClrMapping/>
  </p:clrMapOvr>
  <p:transition spd="slow" advClick="0" advTm="5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diagram&#10;&#10;Description automatically generated">
            <a:extLst>
              <a:ext uri="{FF2B5EF4-FFF2-40B4-BE49-F238E27FC236}">
                <a16:creationId xmlns:a16="http://schemas.microsoft.com/office/drawing/2014/main" id="{C4619567-DDD1-8F87-02D2-3F1A66CC3B69}"/>
              </a:ext>
            </a:extLst>
          </p:cNvPr>
          <p:cNvPicPr>
            <a:picLocks noChangeAspect="1"/>
          </p:cNvPicPr>
          <p:nvPr/>
        </p:nvPicPr>
        <p:blipFill rotWithShape="1">
          <a:blip r:embed="rId2"/>
          <a:srcRect l="-2017" r="3182"/>
          <a:stretch/>
        </p:blipFill>
        <p:spPr>
          <a:xfrm>
            <a:off x="-190499" y="1438274"/>
            <a:ext cx="9334500" cy="5419725"/>
          </a:xfrm>
          <a:prstGeom prst="rect">
            <a:avLst/>
          </a:prstGeom>
        </p:spPr>
      </p:pic>
    </p:spTree>
    <p:extLst>
      <p:ext uri="{BB962C8B-B14F-4D97-AF65-F5344CB8AC3E}">
        <p14:creationId xmlns:p14="http://schemas.microsoft.com/office/powerpoint/2010/main" val="3120661963"/>
      </p:ext>
    </p:extLst>
  </p:cSld>
  <p:clrMapOvr>
    <a:masterClrMapping/>
  </p:clrMapOvr>
  <p:transition spd="slow" advClick="0" advTm="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C9EE1E-ABAC-6445-BCD5-F686F1041D81}"/>
              </a:ext>
            </a:extLst>
          </p:cNvPr>
          <p:cNvSpPr txBox="1">
            <a:spLocks/>
          </p:cNvSpPr>
          <p:nvPr/>
        </p:nvSpPr>
        <p:spPr>
          <a:xfrm>
            <a:off x="1914526" y="5712618"/>
            <a:ext cx="6772274" cy="7453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endParaRPr lang="en-US" dirty="0"/>
          </a:p>
        </p:txBody>
      </p:sp>
      <p:pic>
        <p:nvPicPr>
          <p:cNvPr id="2" name="Picture 1" descr="Qr code&#10;&#10;Description automatically generated">
            <a:extLst>
              <a:ext uri="{FF2B5EF4-FFF2-40B4-BE49-F238E27FC236}">
                <a16:creationId xmlns:a16="http://schemas.microsoft.com/office/drawing/2014/main" id="{7C691C29-0FDE-A0A4-C4E8-FAFC0E2938D6}"/>
              </a:ext>
            </a:extLst>
          </p:cNvPr>
          <p:cNvPicPr>
            <a:picLocks noChangeAspect="1"/>
          </p:cNvPicPr>
          <p:nvPr/>
        </p:nvPicPr>
        <p:blipFill>
          <a:blip r:embed="rId3"/>
          <a:stretch>
            <a:fillRect/>
          </a:stretch>
        </p:blipFill>
        <p:spPr>
          <a:xfrm>
            <a:off x="110247" y="4896933"/>
            <a:ext cx="1256104" cy="1256104"/>
          </a:xfrm>
          <a:prstGeom prst="rect">
            <a:avLst/>
          </a:prstGeom>
        </p:spPr>
      </p:pic>
      <p:pic>
        <p:nvPicPr>
          <p:cNvPr id="3" name="Picture 2" descr="A picture containing text, person, crowd&#10;&#10;Description automatically generated">
            <a:extLst>
              <a:ext uri="{FF2B5EF4-FFF2-40B4-BE49-F238E27FC236}">
                <a16:creationId xmlns:a16="http://schemas.microsoft.com/office/drawing/2014/main" id="{6D92234C-B8F5-B67C-0CE4-34B04176883A}"/>
              </a:ext>
            </a:extLst>
          </p:cNvPr>
          <p:cNvPicPr>
            <a:picLocks noChangeAspect="1"/>
          </p:cNvPicPr>
          <p:nvPr/>
        </p:nvPicPr>
        <p:blipFill>
          <a:blip r:embed="rId4"/>
          <a:stretch>
            <a:fillRect/>
          </a:stretch>
        </p:blipFill>
        <p:spPr>
          <a:xfrm>
            <a:off x="4024468" y="1909215"/>
            <a:ext cx="5119532" cy="4243822"/>
          </a:xfrm>
          <a:prstGeom prst="rect">
            <a:avLst/>
          </a:prstGeom>
        </p:spPr>
      </p:pic>
      <p:sp>
        <p:nvSpPr>
          <p:cNvPr id="6" name="Title 1">
            <a:extLst>
              <a:ext uri="{FF2B5EF4-FFF2-40B4-BE49-F238E27FC236}">
                <a16:creationId xmlns:a16="http://schemas.microsoft.com/office/drawing/2014/main" id="{42C6C1A0-5343-3793-1E8E-781A0B143F24}"/>
              </a:ext>
            </a:extLst>
          </p:cNvPr>
          <p:cNvSpPr>
            <a:spLocks noGrp="1"/>
          </p:cNvSpPr>
          <p:nvPr>
            <p:ph type="title"/>
          </p:nvPr>
        </p:nvSpPr>
        <p:spPr>
          <a:xfrm>
            <a:off x="110247" y="1389363"/>
            <a:ext cx="8229600" cy="652499"/>
          </a:xfrm>
        </p:spPr>
        <p:txBody>
          <a:bodyPr>
            <a:noAutofit/>
          </a:bodyPr>
          <a:lstStyle/>
          <a:p>
            <a:r>
              <a:rPr lang="en-US" dirty="0"/>
              <a:t>DOWNLOADABLE TRAINING MATERIALS</a:t>
            </a:r>
            <a:br>
              <a:rPr lang="en-US" dirty="0"/>
            </a:br>
            <a:endParaRPr lang="en-US" dirty="0"/>
          </a:p>
        </p:txBody>
      </p:sp>
      <p:sp>
        <p:nvSpPr>
          <p:cNvPr id="7" name="TextBox 6">
            <a:extLst>
              <a:ext uri="{FF2B5EF4-FFF2-40B4-BE49-F238E27FC236}">
                <a16:creationId xmlns:a16="http://schemas.microsoft.com/office/drawing/2014/main" id="{78E9A381-05D6-C2D5-9D40-9D5F37869512}"/>
              </a:ext>
            </a:extLst>
          </p:cNvPr>
          <p:cNvSpPr txBox="1"/>
          <p:nvPr/>
        </p:nvSpPr>
        <p:spPr>
          <a:xfrm>
            <a:off x="110247" y="2041862"/>
            <a:ext cx="3552825" cy="2862322"/>
          </a:xfrm>
          <a:prstGeom prst="rect">
            <a:avLst/>
          </a:prstGeom>
          <a:noFill/>
        </p:spPr>
        <p:txBody>
          <a:bodyPr wrap="square" rtlCol="0">
            <a:spAutoFit/>
          </a:bodyPr>
          <a:lstStyle/>
          <a:p>
            <a:r>
              <a:rPr lang="en-US" sz="2000" dirty="0"/>
              <a:t>Training Modules contain easy-to-follow lesson plans to assist trainers of all experience levels. The topics can be taught individually at post meetings or combined to conduct larger district or department wide training seminars.</a:t>
            </a:r>
          </a:p>
        </p:txBody>
      </p:sp>
      <p:sp>
        <p:nvSpPr>
          <p:cNvPr id="11" name="TextBox 10">
            <a:extLst>
              <a:ext uri="{FF2B5EF4-FFF2-40B4-BE49-F238E27FC236}">
                <a16:creationId xmlns:a16="http://schemas.microsoft.com/office/drawing/2014/main" id="{4DF756CC-A377-5094-4A73-828A87991BE2}"/>
              </a:ext>
            </a:extLst>
          </p:cNvPr>
          <p:cNvSpPr txBox="1"/>
          <p:nvPr/>
        </p:nvSpPr>
        <p:spPr>
          <a:xfrm>
            <a:off x="1258720" y="5201819"/>
            <a:ext cx="4572000" cy="646331"/>
          </a:xfrm>
          <a:prstGeom prst="rect">
            <a:avLst/>
          </a:prstGeom>
          <a:noFill/>
        </p:spPr>
        <p:txBody>
          <a:bodyPr wrap="square">
            <a:spAutoFit/>
          </a:bodyPr>
          <a:lstStyle/>
          <a:p>
            <a:r>
              <a:rPr lang="en-US" dirty="0"/>
              <a:t>Visit:  legion.org/training</a:t>
            </a:r>
          </a:p>
          <a:p>
            <a:r>
              <a:rPr lang="en-US" dirty="0"/>
              <a:t>Click on: Training In A Box</a:t>
            </a:r>
          </a:p>
        </p:txBody>
      </p:sp>
    </p:spTree>
    <p:extLst>
      <p:ext uri="{BB962C8B-B14F-4D97-AF65-F5344CB8AC3E}">
        <p14:creationId xmlns:p14="http://schemas.microsoft.com/office/powerpoint/2010/main" val="3486756899"/>
      </p:ext>
    </p:extLst>
  </p:cSld>
  <p:clrMapOvr>
    <a:masterClrMapping/>
  </p:clrMapOvr>
  <p:transition spd="slow" advClick="0" advTm="5000"/>
</p:sld>
</file>

<file path=ppt/theme/theme1.xml><?xml version="1.0" encoding="utf-8"?>
<a:theme xmlns:a="http://schemas.openxmlformats.org/drawingml/2006/main" name="Training Template">
  <a:themeElements>
    <a:clrScheme name="Legion">
      <a:dk1>
        <a:sysClr val="windowText" lastClr="000000"/>
      </a:dk1>
      <a:lt1>
        <a:sysClr val="window" lastClr="FFFFFF"/>
      </a:lt1>
      <a:dk2>
        <a:srgbClr val="002C54"/>
      </a:dk2>
      <a:lt2>
        <a:srgbClr val="EEECE1"/>
      </a:lt2>
      <a:accent1>
        <a:srgbClr val="99201C"/>
      </a:accent1>
      <a:accent2>
        <a:srgbClr val="B5691D"/>
      </a:accent2>
      <a:accent3>
        <a:srgbClr val="AECC2A"/>
      </a:accent3>
      <a:accent4>
        <a:srgbClr val="487D26"/>
      </a:accent4>
      <a:accent5>
        <a:srgbClr val="120B2F"/>
      </a:accent5>
      <a:accent6>
        <a:srgbClr val="F9C51A"/>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raining Template" id="{A81E5F04-A3CC-498C-9AAD-2FA370110B3B}" vid="{75599C49-F715-452C-883F-943DC876E44B}"/>
    </a:ext>
  </a:extLst>
</a:theme>
</file>

<file path=ppt/theme/theme2.xml><?xml version="1.0" encoding="utf-8"?>
<a:theme xmlns:a="http://schemas.openxmlformats.org/drawingml/2006/main" name="1_Training Template">
  <a:themeElements>
    <a:clrScheme name="Legion">
      <a:dk1>
        <a:sysClr val="windowText" lastClr="000000"/>
      </a:dk1>
      <a:lt1>
        <a:sysClr val="window" lastClr="FFFFFF"/>
      </a:lt1>
      <a:dk2>
        <a:srgbClr val="002C54"/>
      </a:dk2>
      <a:lt2>
        <a:srgbClr val="EEECE1"/>
      </a:lt2>
      <a:accent1>
        <a:srgbClr val="99201C"/>
      </a:accent1>
      <a:accent2>
        <a:srgbClr val="B5691D"/>
      </a:accent2>
      <a:accent3>
        <a:srgbClr val="AECC2A"/>
      </a:accent3>
      <a:accent4>
        <a:srgbClr val="487D26"/>
      </a:accent4>
      <a:accent5>
        <a:srgbClr val="120B2F"/>
      </a:accent5>
      <a:accent6>
        <a:srgbClr val="F9C51A"/>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raining Template" id="{A81E5F04-A3CC-498C-9AAD-2FA370110B3B}" vid="{75599C49-F715-452C-883F-943DC876E4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D4FF57A77ABE49AB3AABE19CA94E43" ma:contentTypeVersion="9" ma:contentTypeDescription="Create a new document." ma:contentTypeScope="" ma:versionID="0979eb596b2851f319e2a0916361a11e">
  <xsd:schema xmlns:xsd="http://www.w3.org/2001/XMLSchema" xmlns:xs="http://www.w3.org/2001/XMLSchema" xmlns:p="http://schemas.microsoft.com/office/2006/metadata/properties" xmlns:ns2="abd488d1-1616-4939-b69e-bf8f5173aa4d" targetNamespace="http://schemas.microsoft.com/office/2006/metadata/properties" ma:root="true" ma:fieldsID="3a54cbedb16a7045953f7bceac65d3f4" ns2:_="">
    <xsd:import namespace="abd488d1-1616-4939-b69e-bf8f5173a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488d1-1616-4939-b69e-bf8f5173a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28EFE5-0ED3-427F-8BAC-18CEE2CB1FE6}">
  <ds:schemaRefs>
    <ds:schemaRef ds:uri="http://schemas.microsoft.com/sharepoint/v3/contenttype/forms"/>
  </ds:schemaRefs>
</ds:datastoreItem>
</file>

<file path=customXml/itemProps2.xml><?xml version="1.0" encoding="utf-8"?>
<ds:datastoreItem xmlns:ds="http://schemas.openxmlformats.org/officeDocument/2006/customXml" ds:itemID="{73F98706-E710-4345-9AB7-1A8BE6C2F1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d488d1-1616-4939-b69e-bf8f5173a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40615B-1D2B-4419-B682-39621D91AEB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161</TotalTime>
  <Words>1851</Words>
  <Application>Microsoft Office PowerPoint</Application>
  <PresentationFormat>On-screen Show (4:3)</PresentationFormat>
  <Paragraphs>214</Paragraphs>
  <Slides>45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Apple Symbols</vt:lpstr>
      <vt:lpstr>Arial</vt:lpstr>
      <vt:lpstr>Avenir Next LT Pro</vt:lpstr>
      <vt:lpstr>Calibri</vt:lpstr>
      <vt:lpstr>Helvetica</vt:lpstr>
      <vt:lpstr>Montserrat</vt:lpstr>
      <vt:lpstr>Trebuchet MS</vt:lpstr>
      <vt:lpstr>Wingdings</vt:lpstr>
      <vt:lpstr>Training Template</vt:lpstr>
      <vt:lpstr>1_Training Template</vt:lpstr>
      <vt:lpstr>Training Tuesday</vt:lpstr>
      <vt:lpstr>#BeTheOne:  Talking About Suicide Without Stigma  Presenter: Jason Murrey </vt:lpstr>
      <vt:lpstr>TRAINING TUESDAY</vt:lpstr>
      <vt:lpstr>Training Tuesday</vt:lpstr>
      <vt:lpstr>Mute or unmute before entering</vt:lpstr>
      <vt:lpstr>Mute or unmute during a meeting </vt:lpstr>
      <vt:lpstr>Will this session be available to view later?</vt:lpstr>
      <vt:lpstr>PowerPoint Presentation</vt:lpstr>
      <vt:lpstr>DOWNLOADABLE TRAINING MATERIALS </vt:lpstr>
      <vt:lpstr>Click the TAKE BASIC TRAINING link at: legion.org/training</vt:lpstr>
      <vt:lpstr>PowerPoint Presentation</vt:lpstr>
      <vt:lpstr>PowerPoint Presentation</vt:lpstr>
      <vt:lpstr>FOUNDATION OF HOPE</vt:lpstr>
      <vt:lpstr>NATIONAL EMERGENCY FUND</vt:lpstr>
      <vt:lpstr>OPERATION COMFORT WARRIORS</vt:lpstr>
      <vt:lpstr>PowerPoint Presentation</vt:lpstr>
      <vt:lpstr>PowerPoint Presentation</vt:lpstr>
      <vt:lpstr>PowerPoint Presentation</vt:lpstr>
      <vt:lpstr>PowerPoint Presentation</vt:lpstr>
      <vt:lpstr>PowerPoint Presentation</vt:lpstr>
      <vt:lpstr>Objectives</vt:lpstr>
      <vt:lpstr>2022 National Veteran Suicide Prevention Annual Report, VA Suicide Prevention, Office of Mental Health and Suicide Prevention, September 2022</vt:lpstr>
      <vt:lpstr>In 2020, there were 6,146 Veteran suicides. This was on average 16.8 per day. In 2020, there were 343 fewer Veteran suicides than in 2019, and the number of Veteran suicides was lower than each prior year since 2006.   In 2020, adjusting for population age and sex differences, the suicide rate for Veterans was 57.3% greater than for non-Veteran U.S. adults.   Among U.S. adults who died from suicide in 2020, firearms were more commonly involved among Veterans (71.0%) than non-Veterans (50.3%).   What do these #’s mean?  </vt:lpstr>
      <vt:lpstr>Lethal Means Involved in Suicide Deaths</vt:lpstr>
      <vt:lpstr>Suicide Rates by Age</vt:lpstr>
      <vt:lpstr>PowerPoint Presentation</vt:lpstr>
      <vt:lpstr>PowerPoint Presentation</vt:lpstr>
      <vt:lpstr>PowerPoint Presentation</vt:lpstr>
      <vt:lpstr>PowerPoint Presentation</vt:lpstr>
      <vt:lpstr>“ICEBERG DEAD AHEAD!”</vt:lpstr>
      <vt:lpstr>LET’S TALK ABOUT IT</vt:lpstr>
      <vt:lpstr>Protective Factors</vt:lpstr>
      <vt:lpstr>National Resource</vt:lpstr>
      <vt:lpstr>National Resources</vt:lpstr>
      <vt:lpstr>National Resources</vt:lpstr>
      <vt:lpstr>National Resources</vt:lpstr>
      <vt:lpstr>National Resources</vt:lpstr>
      <vt:lpstr>Regional Resources</vt:lpstr>
      <vt:lpstr>Any questions…suggestions…final thoughts?</vt:lpstr>
      <vt:lpstr>email:  legiontraining@legion.org </vt:lpstr>
      <vt:lpstr>PowerPoint Presentation</vt:lpstr>
      <vt:lpstr>Will this session be available to view later?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Training</dc:title>
  <dc:creator>Emery, Michele A.</dc:creator>
  <cp:lastModifiedBy>Bossen, Erin</cp:lastModifiedBy>
  <cp:revision>7</cp:revision>
  <dcterms:created xsi:type="dcterms:W3CDTF">2020-11-25T00:19:48Z</dcterms:created>
  <dcterms:modified xsi:type="dcterms:W3CDTF">2023-04-26T15:49:31Z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2023-04-25T17:23:26Z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2c36c3ba-7ba8-4476-ae7e-c9e7f6ddc302</vt:lpwstr>
  </property>
  <property fmtid="{D5CDD505-2E9C-101B-9397-08002B2CF9AE}" pid="8" name="MSIP_Label_ecc91b28-7e0e-4bfd-870f-ca289b7f09ce_ContentBits">
    <vt:lpwstr>0</vt:lpwstr>
  </property>
</Properties>
</file>